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3"/>
  </p:notesMasterIdLst>
  <p:handoutMasterIdLst>
    <p:handoutMasterId r:id="rId94"/>
  </p:handoutMasterIdLst>
  <p:sldIdLst>
    <p:sldId id="256" r:id="rId5"/>
    <p:sldId id="281" r:id="rId6"/>
    <p:sldId id="457" r:id="rId7"/>
    <p:sldId id="763" r:id="rId8"/>
    <p:sldId id="410" r:id="rId9"/>
    <p:sldId id="616" r:id="rId10"/>
    <p:sldId id="801" r:id="rId11"/>
    <p:sldId id="814" r:id="rId12"/>
    <p:sldId id="518" r:id="rId13"/>
    <p:sldId id="504" r:id="rId14"/>
    <p:sldId id="505" r:id="rId15"/>
    <p:sldId id="764" r:id="rId16"/>
    <p:sldId id="753" r:id="rId17"/>
    <p:sldId id="660" r:id="rId18"/>
    <p:sldId id="754" r:id="rId19"/>
    <p:sldId id="265" r:id="rId20"/>
    <p:sldId id="262" r:id="rId21"/>
    <p:sldId id="760" r:id="rId22"/>
    <p:sldId id="767" r:id="rId23"/>
    <p:sldId id="815" r:id="rId24"/>
    <p:sldId id="570" r:id="rId25"/>
    <p:sldId id="822" r:id="rId26"/>
    <p:sldId id="587" r:id="rId27"/>
    <p:sldId id="644" r:id="rId28"/>
    <p:sldId id="642" r:id="rId29"/>
    <p:sldId id="817" r:id="rId30"/>
    <p:sldId id="619" r:id="rId31"/>
    <p:sldId id="622" r:id="rId32"/>
    <p:sldId id="620" r:id="rId33"/>
    <p:sldId id="621" r:id="rId34"/>
    <p:sldId id="780" r:id="rId35"/>
    <p:sldId id="773" r:id="rId36"/>
    <p:sldId id="775" r:id="rId37"/>
    <p:sldId id="776" r:id="rId38"/>
    <p:sldId id="777" r:id="rId39"/>
    <p:sldId id="778" r:id="rId40"/>
    <p:sldId id="723" r:id="rId41"/>
    <p:sldId id="625" r:id="rId42"/>
    <p:sldId id="481" r:id="rId43"/>
    <p:sldId id="811" r:id="rId44"/>
    <p:sldId id="381" r:id="rId45"/>
    <p:sldId id="825" r:id="rId46"/>
    <p:sldId id="683" r:id="rId47"/>
    <p:sldId id="626" r:id="rId48"/>
    <p:sldId id="812" r:id="rId49"/>
    <p:sldId id="823" r:id="rId50"/>
    <p:sldId id="646" r:id="rId51"/>
    <p:sldId id="824" r:id="rId52"/>
    <p:sldId id="818" r:id="rId53"/>
    <p:sldId id="377" r:id="rId54"/>
    <p:sldId id="809" r:id="rId55"/>
    <p:sldId id="784" r:id="rId56"/>
    <p:sldId id="659" r:id="rId57"/>
    <p:sldId id="419" r:id="rId58"/>
    <p:sldId id="523" r:id="rId59"/>
    <p:sldId id="423" r:id="rId60"/>
    <p:sldId id="424" r:id="rId61"/>
    <p:sldId id="804" r:id="rId62"/>
    <p:sldId id="805" r:id="rId63"/>
    <p:sldId id="692" r:id="rId64"/>
    <p:sldId id="527" r:id="rId65"/>
    <p:sldId id="629" r:id="rId66"/>
    <p:sldId id="694" r:id="rId67"/>
    <p:sldId id="630" r:id="rId68"/>
    <p:sldId id="725" r:id="rId69"/>
    <p:sldId id="705" r:id="rId70"/>
    <p:sldId id="706" r:id="rId71"/>
    <p:sldId id="813" r:id="rId72"/>
    <p:sldId id="732" r:id="rId73"/>
    <p:sldId id="733" r:id="rId74"/>
    <p:sldId id="735" r:id="rId75"/>
    <p:sldId id="772" r:id="rId76"/>
    <p:sldId id="794" r:id="rId77"/>
    <p:sldId id="729" r:id="rId78"/>
    <p:sldId id="821" r:id="rId79"/>
    <p:sldId id="742" r:id="rId80"/>
    <p:sldId id="731" r:id="rId81"/>
    <p:sldId id="698" r:id="rId82"/>
    <p:sldId id="485" r:id="rId83"/>
    <p:sldId id="455" r:id="rId84"/>
    <p:sldId id="480" r:id="rId85"/>
    <p:sldId id="488" r:id="rId86"/>
    <p:sldId id="699" r:id="rId87"/>
    <p:sldId id="797" r:id="rId88"/>
    <p:sldId id="743" r:id="rId89"/>
    <p:sldId id="819" r:id="rId90"/>
    <p:sldId id="768" r:id="rId91"/>
    <p:sldId id="517" r:id="rId9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B30"/>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47" autoAdjust="0"/>
  </p:normalViewPr>
  <p:slideViewPr>
    <p:cSldViewPr>
      <p:cViewPr varScale="1">
        <p:scale>
          <a:sx n="75" d="100"/>
          <a:sy n="75" d="100"/>
        </p:scale>
        <p:origin x="102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9963441237578"/>
          <c:y val="6.0190020828668568E-2"/>
          <c:w val="0.52908666904441826"/>
          <c:h val="0.81172607456326062"/>
        </c:manualLayout>
      </c:layout>
      <c:barChart>
        <c:barDir val="col"/>
        <c:grouping val="clustered"/>
        <c:varyColors val="0"/>
        <c:ser>
          <c:idx val="0"/>
          <c:order val="0"/>
          <c:tx>
            <c:strRef>
              <c:f>Tabelle1!$B$1</c:f>
              <c:strCache>
                <c:ptCount val="1"/>
                <c:pt idx="0">
                  <c:v>Sozialberatung</c:v>
                </c:pt>
              </c:strCache>
            </c:strRef>
          </c:tx>
          <c:spPr>
            <a:solidFill>
              <a:schemeClr val="accent2"/>
            </a:solidFill>
          </c:spPr>
          <c:invertIfNegative val="0"/>
          <c:cat>
            <c:numRef>
              <c:f>Tabelle1!$A$2:$A$10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Tabelle1!$B$2:$B$10</c:f>
              <c:numCache>
                <c:formatCode>General</c:formatCode>
                <c:ptCount val="9"/>
                <c:pt idx="0">
                  <c:v>81</c:v>
                </c:pt>
                <c:pt idx="1">
                  <c:v>110</c:v>
                </c:pt>
                <c:pt idx="2">
                  <c:v>170</c:v>
                </c:pt>
                <c:pt idx="3">
                  <c:v>221</c:v>
                </c:pt>
                <c:pt idx="4">
                  <c:v>258</c:v>
                </c:pt>
                <c:pt idx="5">
                  <c:v>257</c:v>
                </c:pt>
                <c:pt idx="6">
                  <c:v>283</c:v>
                </c:pt>
                <c:pt idx="7">
                  <c:v>292</c:v>
                </c:pt>
                <c:pt idx="8">
                  <c:v>370</c:v>
                </c:pt>
              </c:numCache>
            </c:numRef>
          </c:val>
          <c:extLst>
            <c:ext xmlns:c16="http://schemas.microsoft.com/office/drawing/2014/chart" uri="{C3380CC4-5D6E-409C-BE32-E72D297353CC}">
              <c16:uniqueId val="{00000000-CCAC-4F30-BBF0-731BA3553027}"/>
            </c:ext>
          </c:extLst>
        </c:ser>
        <c:ser>
          <c:idx val="1"/>
          <c:order val="1"/>
          <c:tx>
            <c:strRef>
              <c:f>Tabelle1!$C$1</c:f>
              <c:strCache>
                <c:ptCount val="1"/>
                <c:pt idx="0">
                  <c:v>Schuldenberatung</c:v>
                </c:pt>
              </c:strCache>
            </c:strRef>
          </c:tx>
          <c:spPr>
            <a:solidFill>
              <a:schemeClr val="accent1"/>
            </a:solidFill>
          </c:spPr>
          <c:invertIfNegative val="0"/>
          <c:cat>
            <c:numRef>
              <c:f>Tabelle1!$A$2:$A$10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Tabelle1!$C$2:$C$10</c:f>
              <c:numCache>
                <c:formatCode>General</c:formatCode>
                <c:ptCount val="9"/>
                <c:pt idx="0">
                  <c:v>140</c:v>
                </c:pt>
                <c:pt idx="1">
                  <c:v>164</c:v>
                </c:pt>
                <c:pt idx="2">
                  <c:v>159</c:v>
                </c:pt>
                <c:pt idx="3">
                  <c:v>204</c:v>
                </c:pt>
                <c:pt idx="4">
                  <c:v>195</c:v>
                </c:pt>
                <c:pt idx="5">
                  <c:v>187</c:v>
                </c:pt>
                <c:pt idx="6">
                  <c:v>183</c:v>
                </c:pt>
                <c:pt idx="7">
                  <c:v>204</c:v>
                </c:pt>
                <c:pt idx="8">
                  <c:v>186</c:v>
                </c:pt>
              </c:numCache>
            </c:numRef>
          </c:val>
          <c:extLst>
            <c:ext xmlns:c16="http://schemas.microsoft.com/office/drawing/2014/chart" uri="{C3380CC4-5D6E-409C-BE32-E72D297353CC}">
              <c16:uniqueId val="{00000001-CCAC-4F30-BBF0-731BA3553027}"/>
            </c:ext>
          </c:extLst>
        </c:ser>
        <c:dLbls>
          <c:showLegendKey val="0"/>
          <c:showVal val="0"/>
          <c:showCatName val="0"/>
          <c:showSerName val="0"/>
          <c:showPercent val="0"/>
          <c:showBubbleSize val="0"/>
        </c:dLbls>
        <c:gapWidth val="150"/>
        <c:axId val="32536064"/>
        <c:axId val="32537600"/>
      </c:barChart>
      <c:catAx>
        <c:axId val="32536064"/>
        <c:scaling>
          <c:orientation val="minMax"/>
        </c:scaling>
        <c:delete val="0"/>
        <c:axPos val="b"/>
        <c:numFmt formatCode="General" sourceLinked="1"/>
        <c:majorTickMark val="out"/>
        <c:minorTickMark val="none"/>
        <c:tickLblPos val="nextTo"/>
        <c:txPr>
          <a:bodyPr/>
          <a:lstStyle/>
          <a:p>
            <a:pPr>
              <a:defRPr sz="1200"/>
            </a:pPr>
            <a:endParaRPr lang="de-DE"/>
          </a:p>
        </c:txPr>
        <c:crossAx val="32537600"/>
        <c:crosses val="autoZero"/>
        <c:auto val="1"/>
        <c:lblAlgn val="ctr"/>
        <c:lblOffset val="100"/>
        <c:noMultiLvlLbl val="0"/>
      </c:catAx>
      <c:valAx>
        <c:axId val="32537600"/>
        <c:scaling>
          <c:orientation val="minMax"/>
        </c:scaling>
        <c:delete val="0"/>
        <c:axPos val="l"/>
        <c:majorGridlines/>
        <c:numFmt formatCode="General" sourceLinked="1"/>
        <c:majorTickMark val="out"/>
        <c:minorTickMark val="none"/>
        <c:tickLblPos val="nextTo"/>
        <c:crossAx val="32536064"/>
        <c:crosses val="autoZero"/>
        <c:crossBetween val="between"/>
      </c:valAx>
    </c:plotArea>
    <c:legend>
      <c:legendPos val="r"/>
      <c:legendEntry>
        <c:idx val="0"/>
        <c:txPr>
          <a:bodyPr/>
          <a:lstStyle/>
          <a:p>
            <a:pPr>
              <a:defRPr sz="2000"/>
            </a:pPr>
            <a:endParaRPr lang="de-DE"/>
          </a:p>
        </c:txPr>
      </c:legendEntry>
      <c:legendEntry>
        <c:idx val="1"/>
        <c:txPr>
          <a:bodyPr/>
          <a:lstStyle/>
          <a:p>
            <a:pPr>
              <a:defRPr sz="2000"/>
            </a:pPr>
            <a:endParaRPr lang="de-DE"/>
          </a:p>
        </c:txPr>
      </c:legendEntry>
      <c:layout>
        <c:manualLayout>
          <c:xMode val="edge"/>
          <c:yMode val="edge"/>
          <c:x val="0.69023587202668035"/>
          <c:y val="0.56254449666258166"/>
          <c:w val="0.29453087766987468"/>
          <c:h val="0.30161275647428742"/>
        </c:manualLayout>
      </c:layout>
      <c:overlay val="0"/>
      <c:txPr>
        <a:bodyPr/>
        <a:lstStyle/>
        <a:p>
          <a:pPr>
            <a:defRPr sz="1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Lebensform</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Tabelle1!$A$2:$A$5</c:f>
              <c:strCache>
                <c:ptCount val="4"/>
                <c:pt idx="0">
                  <c:v>Alleinstehend</c:v>
                </c:pt>
                <c:pt idx="1">
                  <c:v>Familie</c:v>
                </c:pt>
                <c:pt idx="2">
                  <c:v>Alleinerziehend</c:v>
                </c:pt>
                <c:pt idx="3">
                  <c:v>Paar (ohne Kinder)</c:v>
                </c:pt>
              </c:strCache>
            </c:strRef>
          </c:cat>
          <c:val>
            <c:numRef>
              <c:f>Tabelle1!$B$2:$B$5</c:f>
              <c:numCache>
                <c:formatCode>General</c:formatCode>
                <c:ptCount val="4"/>
                <c:pt idx="0">
                  <c:v>88</c:v>
                </c:pt>
                <c:pt idx="1">
                  <c:v>50</c:v>
                </c:pt>
                <c:pt idx="2">
                  <c:v>19</c:v>
                </c:pt>
                <c:pt idx="3">
                  <c:v>29</c:v>
                </c:pt>
              </c:numCache>
            </c:numRef>
          </c:val>
          <c:extLst>
            <c:ext xmlns:c16="http://schemas.microsoft.com/office/drawing/2014/chart" uri="{C3380CC4-5D6E-409C-BE32-E72D297353CC}">
              <c16:uniqueId val="{00000000-0F1A-493D-A1AE-42971A0B5F86}"/>
            </c:ext>
          </c:extLst>
        </c:ser>
        <c:dLbls>
          <c:showLegendKey val="0"/>
          <c:showVal val="0"/>
          <c:showCatName val="0"/>
          <c:showSerName val="0"/>
          <c:showPercent val="1"/>
          <c:showBubbleSize val="0"/>
          <c:showLeaderLines val="1"/>
        </c:dLbls>
        <c:firstSliceAng val="0"/>
      </c:pieChart>
    </c:plotArea>
    <c:legend>
      <c:legendPos val="r"/>
      <c:legendEntry>
        <c:idx val="0"/>
        <c:txPr>
          <a:bodyPr/>
          <a:lstStyle/>
          <a:p>
            <a:pPr>
              <a:defRPr b="1">
                <a:solidFill>
                  <a:schemeClr val="tx1"/>
                </a:solidFill>
              </a:defRPr>
            </a:pPr>
            <a:endParaRPr lang="de-DE"/>
          </a:p>
        </c:txPr>
      </c:legendEntry>
      <c:legendEntry>
        <c:idx val="1"/>
        <c:txPr>
          <a:bodyPr/>
          <a:lstStyle/>
          <a:p>
            <a:pPr>
              <a:defRPr b="0">
                <a:solidFill>
                  <a:schemeClr val="tx1"/>
                </a:solidFill>
              </a:defRPr>
            </a:pPr>
            <a:endParaRPr lang="de-DE"/>
          </a:p>
        </c:txPr>
      </c:legendEntry>
      <c:layout>
        <c:manualLayout>
          <c:xMode val="edge"/>
          <c:yMode val="edge"/>
          <c:x val="0.6639416781406311"/>
          <c:y val="6.6691905361544318E-2"/>
          <c:w val="0.32416825720987308"/>
          <c:h val="0.83865491373163925"/>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Lebensform</c:v>
                </c:pt>
              </c:strCache>
            </c:strRef>
          </c:tx>
          <c:dLbls>
            <c:dLbl>
              <c:idx val="3"/>
              <c:layout>
                <c:manualLayout>
                  <c:x val="4.5525371262779481E-2"/>
                  <c:y val="0.1600774512081283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B80-4C71-B474-8E6D1EB58CAD}"/>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Tabelle1!$A$2:$A$5</c:f>
              <c:strCache>
                <c:ptCount val="4"/>
                <c:pt idx="0">
                  <c:v>Alleinstehend</c:v>
                </c:pt>
                <c:pt idx="1">
                  <c:v>Familie</c:v>
                </c:pt>
                <c:pt idx="2">
                  <c:v>Alleinerziehend</c:v>
                </c:pt>
                <c:pt idx="3">
                  <c:v>Paar (ohne Kinder)</c:v>
                </c:pt>
              </c:strCache>
            </c:strRef>
          </c:cat>
          <c:val>
            <c:numRef>
              <c:f>Tabelle1!$B$2:$B$5</c:f>
              <c:numCache>
                <c:formatCode>General</c:formatCode>
                <c:ptCount val="4"/>
                <c:pt idx="0">
                  <c:v>113</c:v>
                </c:pt>
                <c:pt idx="1">
                  <c:v>147</c:v>
                </c:pt>
                <c:pt idx="2">
                  <c:v>73</c:v>
                </c:pt>
                <c:pt idx="3">
                  <c:v>37</c:v>
                </c:pt>
              </c:numCache>
            </c:numRef>
          </c:val>
          <c:extLst>
            <c:ext xmlns:c16="http://schemas.microsoft.com/office/drawing/2014/chart" uri="{C3380CC4-5D6E-409C-BE32-E72D297353CC}">
              <c16:uniqueId val="{00000000-6E7B-4EAB-B979-2EB5A49B8A7B}"/>
            </c:ext>
          </c:extLst>
        </c:ser>
        <c:dLbls>
          <c:showLegendKey val="0"/>
          <c:showVal val="0"/>
          <c:showCatName val="0"/>
          <c:showSerName val="0"/>
          <c:showPercent val="1"/>
          <c:showBubbleSize val="0"/>
          <c:showLeaderLines val="1"/>
        </c:dLbls>
        <c:firstSliceAng val="0"/>
      </c:pieChart>
    </c:plotArea>
    <c:legend>
      <c:legendPos val="r"/>
      <c:legendEntry>
        <c:idx val="0"/>
        <c:txPr>
          <a:bodyPr/>
          <a:lstStyle/>
          <a:p>
            <a:pPr>
              <a:defRPr b="0">
                <a:solidFill>
                  <a:schemeClr val="tx1"/>
                </a:solidFill>
              </a:defRPr>
            </a:pPr>
            <a:endParaRPr lang="de-DE"/>
          </a:p>
        </c:txPr>
      </c:legendEntry>
      <c:legendEntry>
        <c:idx val="1"/>
        <c:txPr>
          <a:bodyPr/>
          <a:lstStyle/>
          <a:p>
            <a:pPr>
              <a:defRPr b="1">
                <a:solidFill>
                  <a:schemeClr val="tx1"/>
                </a:solidFill>
              </a:defRPr>
            </a:pPr>
            <a:endParaRPr lang="de-DE"/>
          </a:p>
        </c:txPr>
      </c:legendEntry>
      <c:layout>
        <c:manualLayout>
          <c:xMode val="edge"/>
          <c:yMode val="edge"/>
          <c:x val="0.65915240882593396"/>
          <c:y val="7.6250189495356724E-2"/>
          <c:w val="0.32604233853087855"/>
          <c:h val="0.83865491373163925"/>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Alter</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Tabelle1!$A$2:$A$3</c:f>
              <c:strCache>
                <c:ptCount val="2"/>
                <c:pt idx="0">
                  <c:v>Schweiz</c:v>
                </c:pt>
                <c:pt idx="1">
                  <c:v>Ausland</c:v>
                </c:pt>
              </c:strCache>
            </c:strRef>
          </c:cat>
          <c:val>
            <c:numRef>
              <c:f>Tabelle1!$B$2:$B$3</c:f>
              <c:numCache>
                <c:formatCode>General</c:formatCode>
                <c:ptCount val="2"/>
                <c:pt idx="0">
                  <c:v>114</c:v>
                </c:pt>
                <c:pt idx="1">
                  <c:v>72</c:v>
                </c:pt>
              </c:numCache>
            </c:numRef>
          </c:val>
          <c:extLst>
            <c:ext xmlns:c16="http://schemas.microsoft.com/office/drawing/2014/chart" uri="{C3380CC4-5D6E-409C-BE32-E72D297353CC}">
              <c16:uniqueId val="{00000000-0F1A-493D-A1AE-42971A0B5F86}"/>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639416781406311"/>
          <c:y val="6.6691905361544318E-2"/>
          <c:w val="0.22897523864445357"/>
          <c:h val="0.83865491373163925"/>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Alter</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Tabelle1!$A$2:$A$3</c:f>
              <c:strCache>
                <c:ptCount val="2"/>
                <c:pt idx="0">
                  <c:v>Schweiz</c:v>
                </c:pt>
                <c:pt idx="1">
                  <c:v>Ausland</c:v>
                </c:pt>
              </c:strCache>
            </c:strRef>
          </c:cat>
          <c:val>
            <c:numRef>
              <c:f>Tabelle1!$B$2:$B$3</c:f>
              <c:numCache>
                <c:formatCode>General</c:formatCode>
                <c:ptCount val="2"/>
                <c:pt idx="0">
                  <c:v>201</c:v>
                </c:pt>
                <c:pt idx="1">
                  <c:v>169</c:v>
                </c:pt>
              </c:numCache>
            </c:numRef>
          </c:val>
          <c:extLst>
            <c:ext xmlns:c16="http://schemas.microsoft.com/office/drawing/2014/chart" uri="{C3380CC4-5D6E-409C-BE32-E72D297353CC}">
              <c16:uniqueId val="{00000000-6E7B-4EAB-B979-2EB5A49B8A7B}"/>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639416781406311"/>
          <c:y val="6.6691905361544318E-2"/>
          <c:w val="0.22112103024757548"/>
          <c:h val="0.83865491373163925"/>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de-CH">
                <a:solidFill>
                  <a:srgbClr val="C00000"/>
                </a:solidFill>
              </a:rPr>
              <a:t>Anzahl Sozialhilfebeziehende Kanton St.Gallen 2019</a:t>
            </a:r>
          </a:p>
        </c:rich>
      </c:tx>
      <c:layout>
        <c:manualLayout>
          <c:xMode val="edge"/>
          <c:yMode val="edge"/>
          <c:x val="0.16251822935389754"/>
          <c:y val="2.0371782354507512E-2"/>
        </c:manualLayout>
      </c:layout>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de-DE"/>
        </a:p>
      </c:txPr>
    </c:title>
    <c:autoTitleDeleted val="0"/>
    <c:plotArea>
      <c:layout>
        <c:manualLayout>
          <c:layoutTarget val="inner"/>
          <c:xMode val="edge"/>
          <c:yMode val="edge"/>
          <c:x val="8.8127908597154136E-2"/>
          <c:y val="0.21712924692845925"/>
          <c:w val="0.90059940512170511"/>
          <c:h val="0.7041057429177312"/>
        </c:manualLayout>
      </c:layout>
      <c:barChart>
        <c:barDir val="col"/>
        <c:grouping val="clustered"/>
        <c:varyColors val="0"/>
        <c:ser>
          <c:idx val="0"/>
          <c:order val="0"/>
          <c:spPr>
            <a:solidFill>
              <a:srgbClr val="FFC000"/>
            </a:solidFill>
            <a:ln>
              <a:noFill/>
            </a:ln>
            <a:effectLst>
              <a:innerShdw blurRad="114300">
                <a:schemeClr val="accent1"/>
              </a:innerShdw>
            </a:effectLst>
          </c:spPr>
          <c:invertIfNegative val="0"/>
          <c:cat>
            <c:strRef>
              <c:f>'[Übersicht Altersklasse und Anzahl Sozialhilfe-Kanton SG.xlsx]Tabelle1'!$B$6:$H$6</c:f>
              <c:strCache>
                <c:ptCount val="7"/>
                <c:pt idx="0">
                  <c:v>0-17 </c:v>
                </c:pt>
                <c:pt idx="1">
                  <c:v>18-25 </c:v>
                </c:pt>
                <c:pt idx="2">
                  <c:v>26-35</c:v>
                </c:pt>
                <c:pt idx="3">
                  <c:v>36-45 </c:v>
                </c:pt>
                <c:pt idx="4">
                  <c:v>46-55 </c:v>
                </c:pt>
                <c:pt idx="5">
                  <c:v>56-64 </c:v>
                </c:pt>
                <c:pt idx="6">
                  <c:v>65+</c:v>
                </c:pt>
              </c:strCache>
            </c:strRef>
          </c:cat>
          <c:val>
            <c:numRef>
              <c:f>'[Übersicht Altersklasse und Anzahl Sozialhilfe-Kanton SG.xlsx]Tabelle1'!$B$7:$H$7</c:f>
              <c:numCache>
                <c:formatCode>General</c:formatCode>
                <c:ptCount val="7"/>
                <c:pt idx="0">
                  <c:v>3048</c:v>
                </c:pt>
                <c:pt idx="1">
                  <c:v>1030</c:v>
                </c:pt>
                <c:pt idx="2">
                  <c:v>1735</c:v>
                </c:pt>
                <c:pt idx="3">
                  <c:v>1683</c:v>
                </c:pt>
                <c:pt idx="4">
                  <c:v>1756</c:v>
                </c:pt>
                <c:pt idx="5">
                  <c:v>1225</c:v>
                </c:pt>
                <c:pt idx="6">
                  <c:v>158</c:v>
                </c:pt>
              </c:numCache>
            </c:numRef>
          </c:val>
          <c:extLst>
            <c:ext xmlns:c16="http://schemas.microsoft.com/office/drawing/2014/chart" uri="{C3380CC4-5D6E-409C-BE32-E72D297353CC}">
              <c16:uniqueId val="{00000000-7FB1-4766-8DE1-5FC31FA53A4C}"/>
            </c:ext>
          </c:extLst>
        </c:ser>
        <c:dLbls>
          <c:showLegendKey val="0"/>
          <c:showVal val="0"/>
          <c:showCatName val="0"/>
          <c:showSerName val="0"/>
          <c:showPercent val="0"/>
          <c:showBubbleSize val="0"/>
        </c:dLbls>
        <c:gapWidth val="164"/>
        <c:overlap val="-22"/>
        <c:axId val="488921368"/>
        <c:axId val="488924320"/>
      </c:barChart>
      <c:catAx>
        <c:axId val="4889213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8924320"/>
        <c:crosses val="autoZero"/>
        <c:auto val="1"/>
        <c:lblAlgn val="ctr"/>
        <c:lblOffset val="100"/>
        <c:noMultiLvlLbl val="0"/>
      </c:catAx>
      <c:valAx>
        <c:axId val="488924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8921368"/>
        <c:crosses val="autoZero"/>
        <c:crossBetween val="between"/>
      </c:valAx>
      <c:spPr>
        <a:solidFill>
          <a:srgbClr val="C00000">
            <a:alpha val="9000"/>
          </a:srgb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22C4CD2-1149-4302-AE3B-CDAA21EB6DDD}" type="datetimeFigureOut">
              <a:rPr lang="de-CH" smtClean="0"/>
              <a:t>13.01.2021</a:t>
            </a:fld>
            <a:endParaRPr lang="de-CH"/>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FED3491-76DD-4AC8-BBE0-44EC26D4148D}" type="slidenum">
              <a:rPr lang="de-CH" smtClean="0"/>
              <a:t>‹Nr.›</a:t>
            </a:fld>
            <a:endParaRPr lang="de-CH"/>
          </a:p>
        </p:txBody>
      </p:sp>
    </p:spTree>
    <p:extLst>
      <p:ext uri="{BB962C8B-B14F-4D97-AF65-F5344CB8AC3E}">
        <p14:creationId xmlns:p14="http://schemas.microsoft.com/office/powerpoint/2010/main" val="40979322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C360B70-9E84-4FFD-8C2D-FDC07F2F7757}" type="datetimeFigureOut">
              <a:rPr lang="de-CH" smtClean="0"/>
              <a:t>13.01.2021</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EFA4E98-0EB2-47D0-98CF-B494A79CA6B3}" type="slidenum">
              <a:rPr lang="de-CH" smtClean="0"/>
              <a:t>‹Nr.›</a:t>
            </a:fld>
            <a:endParaRPr lang="de-CH"/>
          </a:p>
        </p:txBody>
      </p:sp>
    </p:spTree>
    <p:extLst>
      <p:ext uri="{BB962C8B-B14F-4D97-AF65-F5344CB8AC3E}">
        <p14:creationId xmlns:p14="http://schemas.microsoft.com/office/powerpoint/2010/main" val="3858203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11</a:t>
            </a:fld>
            <a:endParaRPr lang="de-CH"/>
          </a:p>
        </p:txBody>
      </p:sp>
    </p:spTree>
    <p:extLst>
      <p:ext uri="{BB962C8B-B14F-4D97-AF65-F5344CB8AC3E}">
        <p14:creationId xmlns:p14="http://schemas.microsoft.com/office/powerpoint/2010/main" val="148378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12</a:t>
            </a:fld>
            <a:endParaRPr lang="de-CH"/>
          </a:p>
        </p:txBody>
      </p:sp>
    </p:spTree>
    <p:extLst>
      <p:ext uri="{BB962C8B-B14F-4D97-AF65-F5344CB8AC3E}">
        <p14:creationId xmlns:p14="http://schemas.microsoft.com/office/powerpoint/2010/main" val="174679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EFA4E98-0EB2-47D0-98CF-B494A79CA6B3}" type="slidenum">
              <a:rPr lang="de-CH" smtClean="0"/>
              <a:t>13</a:t>
            </a:fld>
            <a:endParaRPr lang="de-CH"/>
          </a:p>
        </p:txBody>
      </p:sp>
    </p:spTree>
    <p:extLst>
      <p:ext uri="{BB962C8B-B14F-4D97-AF65-F5344CB8AC3E}">
        <p14:creationId xmlns:p14="http://schemas.microsoft.com/office/powerpoint/2010/main" val="311684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Nicht nur Ausländer – auch Schweizer – Illetrismus….</a:t>
            </a:r>
          </a:p>
        </p:txBody>
      </p:sp>
      <p:sp>
        <p:nvSpPr>
          <p:cNvPr id="4" name="Foliennummernplatzhalter 3"/>
          <p:cNvSpPr>
            <a:spLocks noGrp="1"/>
          </p:cNvSpPr>
          <p:nvPr>
            <p:ph type="sldNum" sz="quarter" idx="10"/>
          </p:nvPr>
        </p:nvSpPr>
        <p:spPr/>
        <p:txBody>
          <a:bodyPr/>
          <a:lstStyle/>
          <a:p>
            <a:fld id="{3EFA4E98-0EB2-47D0-98CF-B494A79CA6B3}" type="slidenum">
              <a:rPr lang="de-CH" smtClean="0"/>
              <a:t>14</a:t>
            </a:fld>
            <a:endParaRPr lang="de-CH"/>
          </a:p>
        </p:txBody>
      </p:sp>
    </p:spTree>
    <p:extLst>
      <p:ext uri="{BB962C8B-B14F-4D97-AF65-F5344CB8AC3E}">
        <p14:creationId xmlns:p14="http://schemas.microsoft.com/office/powerpoint/2010/main" val="105261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Ideen: Caritas Markt Rappi, Armutstreff Wattwil, Lebensmittelabgabestellen</a:t>
            </a:r>
          </a:p>
        </p:txBody>
      </p:sp>
      <p:sp>
        <p:nvSpPr>
          <p:cNvPr id="4" name="Foliennummernplatzhalter 3"/>
          <p:cNvSpPr>
            <a:spLocks noGrp="1"/>
          </p:cNvSpPr>
          <p:nvPr>
            <p:ph type="sldNum" sz="quarter" idx="10"/>
          </p:nvPr>
        </p:nvSpPr>
        <p:spPr/>
        <p:txBody>
          <a:bodyPr/>
          <a:lstStyle/>
          <a:p>
            <a:fld id="{3EFA4E98-0EB2-47D0-98CF-B494A79CA6B3}" type="slidenum">
              <a:rPr lang="de-CH" smtClean="0"/>
              <a:t>15</a:t>
            </a:fld>
            <a:endParaRPr lang="de-CH"/>
          </a:p>
        </p:txBody>
      </p:sp>
    </p:spTree>
    <p:extLst>
      <p:ext uri="{BB962C8B-B14F-4D97-AF65-F5344CB8AC3E}">
        <p14:creationId xmlns:p14="http://schemas.microsoft.com/office/powerpoint/2010/main" val="2061433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Denken an Rapperswil herum, nachdem Wil einen Caritas Laden hat…..</a:t>
            </a:r>
          </a:p>
        </p:txBody>
      </p:sp>
      <p:sp>
        <p:nvSpPr>
          <p:cNvPr id="4" name="Foliennummernplatzhalter 3"/>
          <p:cNvSpPr>
            <a:spLocks noGrp="1"/>
          </p:cNvSpPr>
          <p:nvPr>
            <p:ph type="sldNum" sz="quarter" idx="10"/>
          </p:nvPr>
        </p:nvSpPr>
        <p:spPr/>
        <p:txBody>
          <a:bodyPr/>
          <a:lstStyle/>
          <a:p>
            <a:fld id="{3EFA4E98-0EB2-47D0-98CF-B494A79CA6B3}" type="slidenum">
              <a:rPr lang="de-CH" smtClean="0"/>
              <a:t>16</a:t>
            </a:fld>
            <a:endParaRPr lang="de-CH"/>
          </a:p>
        </p:txBody>
      </p:sp>
    </p:spTree>
    <p:extLst>
      <p:ext uri="{BB962C8B-B14F-4D97-AF65-F5344CB8AC3E}">
        <p14:creationId xmlns:p14="http://schemas.microsoft.com/office/powerpoint/2010/main" val="3964243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17</a:t>
            </a:fld>
            <a:endParaRPr lang="de-CH"/>
          </a:p>
        </p:txBody>
      </p:sp>
    </p:spTree>
    <p:extLst>
      <p:ext uri="{BB962C8B-B14F-4D97-AF65-F5344CB8AC3E}">
        <p14:creationId xmlns:p14="http://schemas.microsoft.com/office/powerpoint/2010/main" val="207540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Vermittlung von freiwillig tätigen «Gottis und Göttis»</a:t>
            </a:r>
          </a:p>
        </p:txBody>
      </p:sp>
      <p:sp>
        <p:nvSpPr>
          <p:cNvPr id="4" name="Foliennummernplatzhalter 3"/>
          <p:cNvSpPr>
            <a:spLocks noGrp="1"/>
          </p:cNvSpPr>
          <p:nvPr>
            <p:ph type="sldNum" sz="quarter" idx="5"/>
          </p:nvPr>
        </p:nvSpPr>
        <p:spPr/>
        <p:txBody>
          <a:bodyPr/>
          <a:lstStyle/>
          <a:p>
            <a:fld id="{3EFA4E98-0EB2-47D0-98CF-B494A79CA6B3}" type="slidenum">
              <a:rPr lang="de-CH" smtClean="0"/>
              <a:t>18</a:t>
            </a:fld>
            <a:endParaRPr lang="de-CH"/>
          </a:p>
        </p:txBody>
      </p:sp>
    </p:spTree>
    <p:extLst>
      <p:ext uri="{BB962C8B-B14F-4D97-AF65-F5344CB8AC3E}">
        <p14:creationId xmlns:p14="http://schemas.microsoft.com/office/powerpoint/2010/main" val="337747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CH" dirty="0"/>
          </a:p>
        </p:txBody>
      </p:sp>
      <p:sp>
        <p:nvSpPr>
          <p:cNvPr id="4" name="Foliennummernplatzhalter 3"/>
          <p:cNvSpPr>
            <a:spLocks noGrp="1"/>
          </p:cNvSpPr>
          <p:nvPr>
            <p:ph type="sldNum" sz="quarter" idx="5"/>
          </p:nvPr>
        </p:nvSpPr>
        <p:spPr/>
        <p:txBody>
          <a:bodyPr/>
          <a:lstStyle/>
          <a:p>
            <a:fld id="{3EFA4E98-0EB2-47D0-98CF-B494A79CA6B3}" type="slidenum">
              <a:rPr lang="de-CH" smtClean="0"/>
              <a:t>19</a:t>
            </a:fld>
            <a:endParaRPr lang="de-CH"/>
          </a:p>
        </p:txBody>
      </p:sp>
    </p:spTree>
    <p:extLst>
      <p:ext uri="{BB962C8B-B14F-4D97-AF65-F5344CB8AC3E}">
        <p14:creationId xmlns:p14="http://schemas.microsoft.com/office/powerpoint/2010/main" val="210350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20</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Beispiele: </a:t>
            </a:r>
            <a:r>
              <a:rPr lang="de-CH" dirty="0" err="1"/>
              <a:t>Biblioetheken</a:t>
            </a:r>
            <a:r>
              <a:rPr lang="de-CH" dirty="0"/>
              <a:t>, Musikschule, Fussballvereine für Kinder/Jugendliche, etc.   - Kinderzoo Rappi nicht</a:t>
            </a:r>
          </a:p>
        </p:txBody>
      </p:sp>
      <p:sp>
        <p:nvSpPr>
          <p:cNvPr id="4" name="Foliennummernplatzhalter 3"/>
          <p:cNvSpPr>
            <a:spLocks noGrp="1"/>
          </p:cNvSpPr>
          <p:nvPr>
            <p:ph type="sldNum" sz="quarter" idx="10"/>
          </p:nvPr>
        </p:nvSpPr>
        <p:spPr/>
        <p:txBody>
          <a:bodyPr/>
          <a:lstStyle/>
          <a:p>
            <a:fld id="{3EFA4E98-0EB2-47D0-98CF-B494A79CA6B3}" type="slidenum">
              <a:rPr lang="de-CH" smtClean="0"/>
              <a:t>21</a:t>
            </a:fld>
            <a:endParaRPr lang="de-CH"/>
          </a:p>
        </p:txBody>
      </p:sp>
    </p:spTree>
    <p:extLst>
      <p:ext uri="{BB962C8B-B14F-4D97-AF65-F5344CB8AC3E}">
        <p14:creationId xmlns:p14="http://schemas.microsoft.com/office/powerpoint/2010/main" val="189804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22</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190 Schuldenberatungssituationen , 370 Sozialberatungssituationen   -    Vier Standorte mit je </a:t>
            </a:r>
            <a:r>
              <a:rPr lang="de-CH" dirty="0" err="1"/>
              <a:t>eineR</a:t>
            </a:r>
            <a:r>
              <a:rPr lang="de-CH" dirty="0"/>
              <a:t> </a:t>
            </a:r>
            <a:r>
              <a:rPr lang="de-CH" dirty="0" err="1"/>
              <a:t>SozialarbeiterIn</a:t>
            </a:r>
            <a:r>
              <a:rPr lang="de-CH" dirty="0"/>
              <a:t> in Teilzeit – Grosse Zunahme an Sozialberatungssituationen liegt bei meiner Stelle</a:t>
            </a:r>
          </a:p>
        </p:txBody>
      </p:sp>
      <p:sp>
        <p:nvSpPr>
          <p:cNvPr id="4" name="Foliennummernplatzhalter 3"/>
          <p:cNvSpPr>
            <a:spLocks noGrp="1"/>
          </p:cNvSpPr>
          <p:nvPr>
            <p:ph type="sldNum" sz="quarter" idx="10"/>
          </p:nvPr>
        </p:nvSpPr>
        <p:spPr/>
        <p:txBody>
          <a:bodyPr/>
          <a:lstStyle/>
          <a:p>
            <a:fld id="{3EFA4E98-0EB2-47D0-98CF-B494A79CA6B3}" type="slidenum">
              <a:rPr lang="de-CH" smtClean="0"/>
              <a:t>23</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Schuldenberatung v.a. Alleinstehende</a:t>
            </a:r>
          </a:p>
          <a:p>
            <a:r>
              <a:rPr lang="de-CH" dirty="0"/>
              <a:t>Sozialberatung v.a. Familien – Familien als Armutsrisiko !!</a:t>
            </a:r>
          </a:p>
        </p:txBody>
      </p:sp>
      <p:sp>
        <p:nvSpPr>
          <p:cNvPr id="4" name="Foliennummernplatzhalter 3"/>
          <p:cNvSpPr>
            <a:spLocks noGrp="1"/>
          </p:cNvSpPr>
          <p:nvPr>
            <p:ph type="sldNum" sz="quarter" idx="10"/>
          </p:nvPr>
        </p:nvSpPr>
        <p:spPr/>
        <p:txBody>
          <a:bodyPr/>
          <a:lstStyle/>
          <a:p>
            <a:fld id="{3EFA4E98-0EB2-47D0-98CF-B494A79CA6B3}" type="slidenum">
              <a:rPr lang="de-CH" smtClean="0"/>
              <a:t>24</a:t>
            </a:fld>
            <a:endParaRPr lang="de-CH"/>
          </a:p>
        </p:txBody>
      </p:sp>
    </p:spTree>
    <p:extLst>
      <p:ext uri="{BB962C8B-B14F-4D97-AF65-F5344CB8AC3E}">
        <p14:creationId xmlns:p14="http://schemas.microsoft.com/office/powerpoint/2010/main" val="406542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Mehr </a:t>
            </a:r>
            <a:r>
              <a:rPr lang="de-CH" dirty="0" err="1"/>
              <a:t>ScchweizerInnen</a:t>
            </a:r>
            <a:r>
              <a:rPr lang="de-CH" dirty="0"/>
              <a:t> als AusländerInnen</a:t>
            </a:r>
          </a:p>
        </p:txBody>
      </p:sp>
      <p:sp>
        <p:nvSpPr>
          <p:cNvPr id="4" name="Foliennummernplatzhalter 3"/>
          <p:cNvSpPr>
            <a:spLocks noGrp="1"/>
          </p:cNvSpPr>
          <p:nvPr>
            <p:ph type="sldNum" sz="quarter" idx="10"/>
          </p:nvPr>
        </p:nvSpPr>
        <p:spPr/>
        <p:txBody>
          <a:bodyPr/>
          <a:lstStyle/>
          <a:p>
            <a:fld id="{3EFA4E98-0EB2-47D0-98CF-B494A79CA6B3}" type="slidenum">
              <a:rPr lang="de-CH" smtClean="0"/>
              <a:t>25</a:t>
            </a:fld>
            <a:endParaRPr lang="de-CH"/>
          </a:p>
        </p:txBody>
      </p:sp>
    </p:spTree>
    <p:extLst>
      <p:ext uri="{BB962C8B-B14F-4D97-AF65-F5344CB8AC3E}">
        <p14:creationId xmlns:p14="http://schemas.microsoft.com/office/powerpoint/2010/main" val="491637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26</a:t>
            </a:fld>
            <a:endParaRPr lang="de-CH"/>
          </a:p>
        </p:txBody>
      </p:sp>
    </p:spTree>
    <p:extLst>
      <p:ext uri="{BB962C8B-B14F-4D97-AF65-F5344CB8AC3E}">
        <p14:creationId xmlns:p14="http://schemas.microsoft.com/office/powerpoint/2010/main" val="1897759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27</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28</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29</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30</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a:t>
            </a:fld>
            <a:endParaRPr lang="de-CH"/>
          </a:p>
        </p:txBody>
      </p:sp>
    </p:spTree>
    <p:extLst>
      <p:ext uri="{BB962C8B-B14F-4D97-AF65-F5344CB8AC3E}">
        <p14:creationId xmlns:p14="http://schemas.microsoft.com/office/powerpoint/2010/main" val="2289486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31</a:t>
            </a:fld>
            <a:endParaRPr lang="de-CH"/>
          </a:p>
        </p:txBody>
      </p:sp>
    </p:spTree>
    <p:extLst>
      <p:ext uri="{BB962C8B-B14F-4D97-AF65-F5344CB8AC3E}">
        <p14:creationId xmlns:p14="http://schemas.microsoft.com/office/powerpoint/2010/main" val="3031673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32</a:t>
            </a:fld>
            <a:endParaRPr lang="de-CH"/>
          </a:p>
        </p:txBody>
      </p:sp>
    </p:spTree>
    <p:extLst>
      <p:ext uri="{BB962C8B-B14F-4D97-AF65-F5344CB8AC3E}">
        <p14:creationId xmlns:p14="http://schemas.microsoft.com/office/powerpoint/2010/main" val="4077512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33</a:t>
            </a:fld>
            <a:endParaRPr lang="de-CH"/>
          </a:p>
        </p:txBody>
      </p:sp>
    </p:spTree>
    <p:extLst>
      <p:ext uri="{BB962C8B-B14F-4D97-AF65-F5344CB8AC3E}">
        <p14:creationId xmlns:p14="http://schemas.microsoft.com/office/powerpoint/2010/main" val="278236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34</a:t>
            </a:fld>
            <a:endParaRPr lang="de-CH"/>
          </a:p>
        </p:txBody>
      </p:sp>
    </p:spTree>
    <p:extLst>
      <p:ext uri="{BB962C8B-B14F-4D97-AF65-F5344CB8AC3E}">
        <p14:creationId xmlns:p14="http://schemas.microsoft.com/office/powerpoint/2010/main" val="229879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35</a:t>
            </a:fld>
            <a:endParaRPr lang="de-CH"/>
          </a:p>
        </p:txBody>
      </p:sp>
    </p:spTree>
    <p:extLst>
      <p:ext uri="{BB962C8B-B14F-4D97-AF65-F5344CB8AC3E}">
        <p14:creationId xmlns:p14="http://schemas.microsoft.com/office/powerpoint/2010/main" val="3631368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36</a:t>
            </a:fld>
            <a:endParaRPr lang="de-CH"/>
          </a:p>
        </p:txBody>
      </p:sp>
    </p:spTree>
    <p:extLst>
      <p:ext uri="{BB962C8B-B14F-4D97-AF65-F5344CB8AC3E}">
        <p14:creationId xmlns:p14="http://schemas.microsoft.com/office/powerpoint/2010/main" val="72918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Sprüche ::</a:t>
            </a:r>
          </a:p>
        </p:txBody>
      </p:sp>
      <p:sp>
        <p:nvSpPr>
          <p:cNvPr id="4" name="Foliennummernplatzhalter 3"/>
          <p:cNvSpPr>
            <a:spLocks noGrp="1"/>
          </p:cNvSpPr>
          <p:nvPr>
            <p:ph type="sldNum" sz="quarter" idx="10"/>
          </p:nvPr>
        </p:nvSpPr>
        <p:spPr/>
        <p:txBody>
          <a:bodyPr/>
          <a:lstStyle/>
          <a:p>
            <a:fld id="{3EFA4E98-0EB2-47D0-98CF-B494A79CA6B3}" type="slidenum">
              <a:rPr lang="de-CH" smtClean="0"/>
              <a:t>37</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38</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39</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40</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a:t>
            </a:fld>
            <a:endParaRPr lang="de-CH"/>
          </a:p>
        </p:txBody>
      </p:sp>
    </p:spTree>
    <p:extLst>
      <p:ext uri="{BB962C8B-B14F-4D97-AF65-F5344CB8AC3E}">
        <p14:creationId xmlns:p14="http://schemas.microsoft.com/office/powerpoint/2010/main" val="3942425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41</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42</a:t>
            </a:fld>
            <a:endParaRPr lang="de-CH"/>
          </a:p>
        </p:txBody>
      </p:sp>
    </p:spTree>
    <p:extLst>
      <p:ext uri="{BB962C8B-B14F-4D97-AF65-F5344CB8AC3E}">
        <p14:creationId xmlns:p14="http://schemas.microsoft.com/office/powerpoint/2010/main" val="2873210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43</a:t>
            </a:fld>
            <a:endParaRPr lang="de-CH"/>
          </a:p>
        </p:txBody>
      </p:sp>
    </p:spTree>
    <p:extLst>
      <p:ext uri="{BB962C8B-B14F-4D97-AF65-F5344CB8AC3E}">
        <p14:creationId xmlns:p14="http://schemas.microsoft.com/office/powerpoint/2010/main" val="1834181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44</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45</a:t>
            </a:fld>
            <a:endParaRPr lang="de-CH"/>
          </a:p>
        </p:txBody>
      </p:sp>
    </p:spTree>
    <p:extLst>
      <p:ext uri="{BB962C8B-B14F-4D97-AF65-F5344CB8AC3E}">
        <p14:creationId xmlns:p14="http://schemas.microsoft.com/office/powerpoint/2010/main" val="113957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46</a:t>
            </a:fld>
            <a:endParaRPr lang="de-CH"/>
          </a:p>
        </p:txBody>
      </p:sp>
    </p:spTree>
    <p:extLst>
      <p:ext uri="{BB962C8B-B14F-4D97-AF65-F5344CB8AC3E}">
        <p14:creationId xmlns:p14="http://schemas.microsoft.com/office/powerpoint/2010/main" val="3955048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47</a:t>
            </a:fld>
            <a:endParaRPr lang="de-CH"/>
          </a:p>
        </p:txBody>
      </p:sp>
    </p:spTree>
    <p:extLst>
      <p:ext uri="{BB962C8B-B14F-4D97-AF65-F5344CB8AC3E}">
        <p14:creationId xmlns:p14="http://schemas.microsoft.com/office/powerpoint/2010/main" val="2660117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48</a:t>
            </a:fld>
            <a:endParaRPr lang="de-CH"/>
          </a:p>
        </p:txBody>
      </p:sp>
    </p:spTree>
    <p:extLst>
      <p:ext uri="{BB962C8B-B14F-4D97-AF65-F5344CB8AC3E}">
        <p14:creationId xmlns:p14="http://schemas.microsoft.com/office/powerpoint/2010/main" val="616470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St. Gallen: 800 Einzelperson</a:t>
            </a:r>
          </a:p>
        </p:txBody>
      </p:sp>
      <p:sp>
        <p:nvSpPr>
          <p:cNvPr id="4" name="Foliennummernplatzhalter 3"/>
          <p:cNvSpPr>
            <a:spLocks noGrp="1"/>
          </p:cNvSpPr>
          <p:nvPr>
            <p:ph type="sldNum" sz="quarter" idx="10"/>
          </p:nvPr>
        </p:nvSpPr>
        <p:spPr/>
        <p:txBody>
          <a:bodyPr/>
          <a:lstStyle/>
          <a:p>
            <a:fld id="{3EFA4E98-0EB2-47D0-98CF-B494A79CA6B3}" type="slidenum">
              <a:rPr lang="de-CH" smtClean="0"/>
              <a:t>49</a:t>
            </a:fld>
            <a:endParaRPr lang="de-CH"/>
          </a:p>
        </p:txBody>
      </p:sp>
    </p:spTree>
    <p:extLst>
      <p:ext uri="{BB962C8B-B14F-4D97-AF65-F5344CB8AC3E}">
        <p14:creationId xmlns:p14="http://schemas.microsoft.com/office/powerpoint/2010/main" val="2395312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50</a:t>
            </a:fld>
            <a:endParaRPr lang="de-CH"/>
          </a:p>
        </p:txBody>
      </p:sp>
    </p:spTree>
    <p:extLst>
      <p:ext uri="{BB962C8B-B14F-4D97-AF65-F5344CB8AC3E}">
        <p14:creationId xmlns:p14="http://schemas.microsoft.com/office/powerpoint/2010/main" val="202700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a:t>
            </a:fld>
            <a:endParaRPr lang="de-CH"/>
          </a:p>
        </p:txBody>
      </p:sp>
    </p:spTree>
    <p:extLst>
      <p:ext uri="{BB962C8B-B14F-4D97-AF65-F5344CB8AC3E}">
        <p14:creationId xmlns:p14="http://schemas.microsoft.com/office/powerpoint/2010/main" val="1493028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51</a:t>
            </a:fld>
            <a:endParaRPr lang="de-CH"/>
          </a:p>
        </p:txBody>
      </p:sp>
    </p:spTree>
    <p:extLst>
      <p:ext uri="{BB962C8B-B14F-4D97-AF65-F5344CB8AC3E}">
        <p14:creationId xmlns:p14="http://schemas.microsoft.com/office/powerpoint/2010/main" val="537898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Falls überhaupt Lohnfortzahlungspflicht (Stundenbasis-Arbeit, nur OR?)</a:t>
            </a:r>
          </a:p>
        </p:txBody>
      </p:sp>
      <p:sp>
        <p:nvSpPr>
          <p:cNvPr id="4" name="Foliennummernplatzhalter 3"/>
          <p:cNvSpPr>
            <a:spLocks noGrp="1"/>
          </p:cNvSpPr>
          <p:nvPr>
            <p:ph type="sldNum" sz="quarter" idx="10"/>
          </p:nvPr>
        </p:nvSpPr>
        <p:spPr/>
        <p:txBody>
          <a:bodyPr/>
          <a:lstStyle/>
          <a:p>
            <a:fld id="{3EFA4E98-0EB2-47D0-98CF-B494A79CA6B3}" type="slidenum">
              <a:rPr lang="de-CH" smtClean="0"/>
              <a:t>52</a:t>
            </a:fld>
            <a:endParaRPr lang="de-CH"/>
          </a:p>
        </p:txBody>
      </p:sp>
    </p:spTree>
    <p:extLst>
      <p:ext uri="{BB962C8B-B14F-4D97-AF65-F5344CB8AC3E}">
        <p14:creationId xmlns:p14="http://schemas.microsoft.com/office/powerpoint/2010/main" val="912299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53</a:t>
            </a:fld>
            <a:endParaRPr lang="de-CH"/>
          </a:p>
        </p:txBody>
      </p:sp>
    </p:spTree>
    <p:extLst>
      <p:ext uri="{BB962C8B-B14F-4D97-AF65-F5344CB8AC3E}">
        <p14:creationId xmlns:p14="http://schemas.microsoft.com/office/powerpoint/2010/main" val="72012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54</a:t>
            </a:fld>
            <a:endParaRPr lang="de-CH"/>
          </a:p>
        </p:txBody>
      </p:sp>
    </p:spTree>
    <p:extLst>
      <p:ext uri="{BB962C8B-B14F-4D97-AF65-F5344CB8AC3E}">
        <p14:creationId xmlns:p14="http://schemas.microsoft.com/office/powerpoint/2010/main" val="1013858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55</a:t>
            </a:fld>
            <a:endParaRPr lang="de-CH"/>
          </a:p>
        </p:txBody>
      </p:sp>
    </p:spTree>
    <p:extLst>
      <p:ext uri="{BB962C8B-B14F-4D97-AF65-F5344CB8AC3E}">
        <p14:creationId xmlns:p14="http://schemas.microsoft.com/office/powerpoint/2010/main" val="777780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56</a:t>
            </a:fld>
            <a:endParaRPr lang="de-CH"/>
          </a:p>
        </p:txBody>
      </p:sp>
    </p:spTree>
    <p:extLst>
      <p:ext uri="{BB962C8B-B14F-4D97-AF65-F5344CB8AC3E}">
        <p14:creationId xmlns:p14="http://schemas.microsoft.com/office/powerpoint/2010/main" val="364682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57</a:t>
            </a:fld>
            <a:endParaRPr lang="de-CH"/>
          </a:p>
        </p:txBody>
      </p:sp>
    </p:spTree>
    <p:extLst>
      <p:ext uri="{BB962C8B-B14F-4D97-AF65-F5344CB8AC3E}">
        <p14:creationId xmlns:p14="http://schemas.microsoft.com/office/powerpoint/2010/main" val="283499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58</a:t>
            </a:fld>
            <a:endParaRPr lang="de-CH"/>
          </a:p>
        </p:txBody>
      </p:sp>
    </p:spTree>
    <p:extLst>
      <p:ext uri="{BB962C8B-B14F-4D97-AF65-F5344CB8AC3E}">
        <p14:creationId xmlns:p14="http://schemas.microsoft.com/office/powerpoint/2010/main" val="21258941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So ähnlich erstelle ich auch ein Budget in der Beratung – dann fällt auch ein Entscheid, ob ich ein Gesuch irgendwo stelle</a:t>
            </a:r>
          </a:p>
        </p:txBody>
      </p:sp>
      <p:sp>
        <p:nvSpPr>
          <p:cNvPr id="4" name="Foliennummernplatzhalter 3"/>
          <p:cNvSpPr>
            <a:spLocks noGrp="1"/>
          </p:cNvSpPr>
          <p:nvPr>
            <p:ph type="sldNum" sz="quarter" idx="10"/>
          </p:nvPr>
        </p:nvSpPr>
        <p:spPr/>
        <p:txBody>
          <a:bodyPr/>
          <a:lstStyle/>
          <a:p>
            <a:fld id="{3EFA4E98-0EB2-47D0-98CF-B494A79CA6B3}" type="slidenum">
              <a:rPr lang="de-CH" smtClean="0"/>
              <a:t>59</a:t>
            </a:fld>
            <a:endParaRPr lang="de-CH"/>
          </a:p>
        </p:txBody>
      </p:sp>
    </p:spTree>
    <p:extLst>
      <p:ext uri="{BB962C8B-B14F-4D97-AF65-F5344CB8AC3E}">
        <p14:creationId xmlns:p14="http://schemas.microsoft.com/office/powerpoint/2010/main" val="31008110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60</a:t>
            </a:fld>
            <a:endParaRPr lang="de-CH"/>
          </a:p>
        </p:txBody>
      </p:sp>
    </p:spTree>
    <p:extLst>
      <p:ext uri="{BB962C8B-B14F-4D97-AF65-F5344CB8AC3E}">
        <p14:creationId xmlns:p14="http://schemas.microsoft.com/office/powerpoint/2010/main" val="119241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a:t>
            </a:fld>
            <a:endParaRPr lang="de-CH"/>
          </a:p>
        </p:txBody>
      </p:sp>
    </p:spTree>
    <p:extLst>
      <p:ext uri="{BB962C8B-B14F-4D97-AF65-F5344CB8AC3E}">
        <p14:creationId xmlns:p14="http://schemas.microsoft.com/office/powerpoint/2010/main" val="3116694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61</a:t>
            </a:fld>
            <a:endParaRPr lang="de-CH"/>
          </a:p>
        </p:txBody>
      </p:sp>
    </p:spTree>
    <p:extLst>
      <p:ext uri="{BB962C8B-B14F-4D97-AF65-F5344CB8AC3E}">
        <p14:creationId xmlns:p14="http://schemas.microsoft.com/office/powerpoint/2010/main" val="2280684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62</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63</a:t>
            </a:fld>
            <a:endParaRPr lang="de-CH"/>
          </a:p>
        </p:txBody>
      </p:sp>
    </p:spTree>
    <p:extLst>
      <p:ext uri="{BB962C8B-B14F-4D97-AF65-F5344CB8AC3E}">
        <p14:creationId xmlns:p14="http://schemas.microsoft.com/office/powerpoint/2010/main" val="29495496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64</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65</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66</a:t>
            </a:fld>
            <a:endParaRPr lang="de-CH"/>
          </a:p>
        </p:txBody>
      </p:sp>
    </p:spTree>
    <p:extLst>
      <p:ext uri="{BB962C8B-B14F-4D97-AF65-F5344CB8AC3E}">
        <p14:creationId xmlns:p14="http://schemas.microsoft.com/office/powerpoint/2010/main" val="665366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67</a:t>
            </a:fld>
            <a:endParaRPr lang="de-CH"/>
          </a:p>
        </p:txBody>
      </p:sp>
    </p:spTree>
    <p:extLst>
      <p:ext uri="{BB962C8B-B14F-4D97-AF65-F5344CB8AC3E}">
        <p14:creationId xmlns:p14="http://schemas.microsoft.com/office/powerpoint/2010/main" val="3574398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68</a:t>
            </a:fld>
            <a:endParaRPr lang="de-CH"/>
          </a:p>
        </p:txBody>
      </p:sp>
    </p:spTree>
    <p:extLst>
      <p:ext uri="{BB962C8B-B14F-4D97-AF65-F5344CB8AC3E}">
        <p14:creationId xmlns:p14="http://schemas.microsoft.com/office/powerpoint/2010/main" val="34227695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69</a:t>
            </a:fld>
            <a:endParaRPr lang="de-CH"/>
          </a:p>
        </p:txBody>
      </p:sp>
    </p:spTree>
    <p:extLst>
      <p:ext uri="{BB962C8B-B14F-4D97-AF65-F5344CB8AC3E}">
        <p14:creationId xmlns:p14="http://schemas.microsoft.com/office/powerpoint/2010/main" val="3012445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70</a:t>
            </a:fld>
            <a:endParaRPr lang="de-CH"/>
          </a:p>
        </p:txBody>
      </p:sp>
    </p:spTree>
    <p:extLst>
      <p:ext uri="{BB962C8B-B14F-4D97-AF65-F5344CB8AC3E}">
        <p14:creationId xmlns:p14="http://schemas.microsoft.com/office/powerpoint/2010/main" val="225930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71</a:t>
            </a:fld>
            <a:endParaRPr lang="de-CH"/>
          </a:p>
        </p:txBody>
      </p:sp>
    </p:spTree>
    <p:extLst>
      <p:ext uri="{BB962C8B-B14F-4D97-AF65-F5344CB8AC3E}">
        <p14:creationId xmlns:p14="http://schemas.microsoft.com/office/powerpoint/2010/main" val="21842248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EFA4E98-0EB2-47D0-98CF-B494A79CA6B3}" type="slidenum">
              <a:rPr lang="de-CH" smtClean="0"/>
              <a:t>72</a:t>
            </a:fld>
            <a:endParaRPr lang="de-CH"/>
          </a:p>
        </p:txBody>
      </p:sp>
    </p:spTree>
    <p:extLst>
      <p:ext uri="{BB962C8B-B14F-4D97-AF65-F5344CB8AC3E}">
        <p14:creationId xmlns:p14="http://schemas.microsoft.com/office/powerpoint/2010/main" val="20694070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73</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74</a:t>
            </a:fld>
            <a:endParaRPr lang="de-CH"/>
          </a:p>
        </p:txBody>
      </p:sp>
    </p:spTree>
    <p:extLst>
      <p:ext uri="{BB962C8B-B14F-4D97-AF65-F5344CB8AC3E}">
        <p14:creationId xmlns:p14="http://schemas.microsoft.com/office/powerpoint/2010/main" val="24616306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75</a:t>
            </a:fld>
            <a:endParaRPr lang="de-CH"/>
          </a:p>
        </p:txBody>
      </p:sp>
    </p:spTree>
    <p:extLst>
      <p:ext uri="{BB962C8B-B14F-4D97-AF65-F5344CB8AC3E}">
        <p14:creationId xmlns:p14="http://schemas.microsoft.com/office/powerpoint/2010/main" val="2139983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76</a:t>
            </a:fld>
            <a:endParaRPr lang="de-CH"/>
          </a:p>
        </p:txBody>
      </p:sp>
    </p:spTree>
    <p:extLst>
      <p:ext uri="{BB962C8B-B14F-4D97-AF65-F5344CB8AC3E}">
        <p14:creationId xmlns:p14="http://schemas.microsoft.com/office/powerpoint/2010/main" val="1123956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77</a:t>
            </a:fld>
            <a:endParaRPr lang="de-CH"/>
          </a:p>
        </p:txBody>
      </p:sp>
    </p:spTree>
    <p:extLst>
      <p:ext uri="{BB962C8B-B14F-4D97-AF65-F5344CB8AC3E}">
        <p14:creationId xmlns:p14="http://schemas.microsoft.com/office/powerpoint/2010/main" val="24926725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78</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79</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80</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9</a:t>
            </a:fld>
            <a:endParaRPr lang="de-CH"/>
          </a:p>
        </p:txBody>
      </p:sp>
    </p:spTree>
    <p:extLst>
      <p:ext uri="{BB962C8B-B14F-4D97-AF65-F5344CB8AC3E}">
        <p14:creationId xmlns:p14="http://schemas.microsoft.com/office/powerpoint/2010/main" val="6452859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81</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82</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83</a:t>
            </a:fld>
            <a:endParaRPr lang="de-CH"/>
          </a:p>
        </p:txBody>
      </p:sp>
    </p:spTree>
    <p:extLst>
      <p:ext uri="{BB962C8B-B14F-4D97-AF65-F5344CB8AC3E}">
        <p14:creationId xmlns:p14="http://schemas.microsoft.com/office/powerpoint/2010/main" val="23582530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Fall St.Gallenkappel</a:t>
            </a:r>
          </a:p>
        </p:txBody>
      </p:sp>
      <p:sp>
        <p:nvSpPr>
          <p:cNvPr id="4" name="Foliennummernplatzhalter 3"/>
          <p:cNvSpPr>
            <a:spLocks noGrp="1"/>
          </p:cNvSpPr>
          <p:nvPr>
            <p:ph type="sldNum" sz="quarter" idx="10"/>
          </p:nvPr>
        </p:nvSpPr>
        <p:spPr/>
        <p:txBody>
          <a:bodyPr/>
          <a:lstStyle/>
          <a:p>
            <a:fld id="{3EFA4E98-0EB2-47D0-98CF-B494A79CA6B3}" type="slidenum">
              <a:rPr lang="de-CH" smtClean="0"/>
              <a:t>84</a:t>
            </a:fld>
            <a:endParaRPr lang="de-CH"/>
          </a:p>
        </p:txBody>
      </p:sp>
    </p:spTree>
    <p:extLst>
      <p:ext uri="{BB962C8B-B14F-4D97-AF65-F5344CB8AC3E}">
        <p14:creationId xmlns:p14="http://schemas.microsoft.com/office/powerpoint/2010/main" val="12820660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85</a:t>
            </a:fld>
            <a:endParaRPr lang="de-CH"/>
          </a:p>
        </p:txBody>
      </p:sp>
    </p:spTree>
    <p:extLst>
      <p:ext uri="{BB962C8B-B14F-4D97-AF65-F5344CB8AC3E}">
        <p14:creationId xmlns:p14="http://schemas.microsoft.com/office/powerpoint/2010/main" val="39153274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EFA4E98-0EB2-47D0-98CF-B494A79CA6B3}" type="slidenum">
              <a:rPr lang="de-CH" smtClean="0"/>
              <a:t>86</a:t>
            </a:fld>
            <a:endParaRPr lang="de-CH"/>
          </a:p>
        </p:txBody>
      </p:sp>
    </p:spTree>
    <p:extLst>
      <p:ext uri="{BB962C8B-B14F-4D97-AF65-F5344CB8AC3E}">
        <p14:creationId xmlns:p14="http://schemas.microsoft.com/office/powerpoint/2010/main" val="16255873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EFA4E98-0EB2-47D0-98CF-B494A79CA6B3}" type="slidenum">
              <a:rPr lang="de-CH" smtClean="0"/>
              <a:t>87</a:t>
            </a:fld>
            <a:endParaRPr lang="de-CH"/>
          </a:p>
        </p:txBody>
      </p:sp>
    </p:spTree>
    <p:extLst>
      <p:ext uri="{BB962C8B-B14F-4D97-AF65-F5344CB8AC3E}">
        <p14:creationId xmlns:p14="http://schemas.microsoft.com/office/powerpoint/2010/main" val="12600579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88</a:t>
            </a:fld>
            <a:endParaRPr lang="de-CH"/>
          </a:p>
        </p:txBody>
      </p:sp>
    </p:spTree>
    <p:extLst>
      <p:ext uri="{BB962C8B-B14F-4D97-AF65-F5344CB8AC3E}">
        <p14:creationId xmlns:p14="http://schemas.microsoft.com/office/powerpoint/2010/main" val="2853263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EFA4E98-0EB2-47D0-98CF-B494A79CA6B3}" type="slidenum">
              <a:rPr lang="de-CH" smtClean="0"/>
              <a:t>10</a:t>
            </a:fld>
            <a:endParaRPr lang="de-CH"/>
          </a:p>
        </p:txBody>
      </p:sp>
    </p:spTree>
    <p:extLst>
      <p:ext uri="{BB962C8B-B14F-4D97-AF65-F5344CB8AC3E}">
        <p14:creationId xmlns:p14="http://schemas.microsoft.com/office/powerpoint/2010/main" val="230388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4FBA736-DA5E-4CCA-85E5-D6D5861BD53E}" type="datetime1">
              <a:rPr lang="de-CH" smtClean="0"/>
              <a:t>13.01.2021</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119763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3BE0E25-1D66-40BE-954B-101549E2A8EB}" type="datetime1">
              <a:rPr lang="de-CH" smtClean="0"/>
              <a:t>13.01.2021</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114713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38AB928B-D734-4EF9-9CEA-206FBF5DBBD4}" type="datetime1">
              <a:rPr lang="de-CH" smtClean="0"/>
              <a:t>13.01.2021</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345552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CH"/>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C9D551F0-A858-422F-BA28-ECDF2881B27F}" type="datetime1">
              <a:rPr lang="de-CH" smtClean="0"/>
              <a:t>13.01.2021</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202139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71C54867-2FB7-4CA5-AA94-F9C88E60D7A8}" type="datetime1">
              <a:rPr lang="de-CH" smtClean="0"/>
              <a:t>13.01.2021</a:t>
            </a:fld>
            <a:endParaRPr lang="de-CH"/>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40043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BD4153E2-86AA-4F96-AD2B-DCC095B3FB0A}" type="datetime1">
              <a:rPr lang="de-CH" smtClean="0"/>
              <a:t>13.01.2021</a:t>
            </a:fld>
            <a:endParaRPr lang="de-CH"/>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95065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79BCA512-0BA7-466D-8FAE-4208C77CE701}" type="datetime1">
              <a:rPr lang="de-CH" smtClean="0"/>
              <a:t>13.01.2021</a:t>
            </a:fld>
            <a:endParaRPr lang="de-CH"/>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CH"/>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214310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CH"/>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60A91E1-8225-429F-B2A4-FE64F86F7CA1}" type="datetime1">
              <a:rPr lang="de-CH" smtClean="0"/>
              <a:t>13.01.2021</a:t>
            </a:fld>
            <a:endParaRPr lang="de-CH"/>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CH"/>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3541478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5DBD2CD3-A438-44B4-B13A-4D2A2654C4F2}" type="datetime1">
              <a:rPr lang="de-CH" smtClean="0"/>
              <a:t>13.01.2021</a:t>
            </a:fld>
            <a:endParaRPr lang="de-CH"/>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CH"/>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243037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10F88683-2677-441D-BECB-5D4D53890D6B}" type="datetime1">
              <a:rPr lang="de-CH" smtClean="0"/>
              <a:t>13.01.2021</a:t>
            </a:fld>
            <a:endParaRPr lang="de-CH"/>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28828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88917988-AEFB-4C7B-AF0A-E8724347CF91}" type="datetime1">
              <a:rPr lang="de-CH" smtClean="0"/>
              <a:t>13.01.2021</a:t>
            </a:fld>
            <a:endParaRPr lang="de-CH"/>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218E8E7C-A276-4155-BE0E-D5271D5E380C}" type="slidenum">
              <a:rPr lang="de-CH" smtClean="0"/>
              <a:t>‹Nr.›</a:t>
            </a:fld>
            <a:endParaRPr lang="de-CH"/>
          </a:p>
        </p:txBody>
      </p:sp>
    </p:spTree>
    <p:extLst>
      <p:ext uri="{BB962C8B-B14F-4D97-AF65-F5344CB8AC3E}">
        <p14:creationId xmlns:p14="http://schemas.microsoft.com/office/powerpoint/2010/main" val="289613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00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0.jpeg"/><Relationship Id="rId3" Type="http://schemas.openxmlformats.org/officeDocument/2006/relationships/image" Target="../media/image3.jpg"/><Relationship Id="rId7" Type="http://schemas.openxmlformats.org/officeDocument/2006/relationships/image" Target="../media/image28.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60.xml"/><Relationship Id="rId16"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8.jpeg"/><Relationship Id="rId5" Type="http://schemas.openxmlformats.org/officeDocument/2006/relationships/image" Target="../media/image27.jpeg"/><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26.jpeg"/><Relationship Id="rId9" Type="http://schemas.openxmlformats.org/officeDocument/2006/relationships/image" Target="../media/image30.jpeg"/><Relationship Id="rId1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6" name="Rechteck 5"/>
          <p:cNvSpPr/>
          <p:nvPr/>
        </p:nvSpPr>
        <p:spPr>
          <a:xfrm>
            <a:off x="360000" y="3618000"/>
            <a:ext cx="6120000" cy="3240000"/>
          </a:xfrm>
          <a:prstGeom prst="rect">
            <a:avLst/>
          </a:prstGeom>
          <a:solidFill>
            <a:srgbClr val="E90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Textfeld 7"/>
          <p:cNvSpPr txBox="1"/>
          <p:nvPr/>
        </p:nvSpPr>
        <p:spPr>
          <a:xfrm>
            <a:off x="720000" y="3861048"/>
            <a:ext cx="5400000" cy="3313151"/>
          </a:xfrm>
          <a:prstGeom prst="rect">
            <a:avLst/>
          </a:prstGeom>
          <a:noFill/>
        </p:spPr>
        <p:txBody>
          <a:bodyPr wrap="square" rtlCol="0">
            <a:spAutoFit/>
          </a:bodyPr>
          <a:lstStyle/>
          <a:p>
            <a:r>
              <a:rPr lang="de-CH" sz="3000" b="1" dirty="0">
                <a:solidFill>
                  <a:schemeClr val="bg1"/>
                </a:solidFill>
                <a:latin typeface="Arial" panose="020B0604020202020204" pitchFamily="34" charset="0"/>
                <a:cs typeface="Arial" panose="020B0604020202020204" pitchFamily="34" charset="0"/>
              </a:rPr>
              <a:t>Caritas St.Gallen-Appenzell</a:t>
            </a:r>
          </a:p>
          <a:p>
            <a:endParaRPr lang="de-CH" dirty="0"/>
          </a:p>
          <a:p>
            <a:pPr>
              <a:lnSpc>
                <a:spcPts val="2800"/>
              </a:lnSpc>
            </a:pPr>
            <a:r>
              <a:rPr lang="de-CH" sz="2000" dirty="0">
                <a:solidFill>
                  <a:schemeClr val="bg1"/>
                </a:solidFill>
                <a:latin typeface="Arial" panose="020B0604020202020204" pitchFamily="34" charset="0"/>
                <a:cs typeface="Arial" panose="020B0604020202020204" pitchFamily="34" charset="0"/>
              </a:rPr>
              <a:t>Das eigenständige regionale </a:t>
            </a:r>
          </a:p>
          <a:p>
            <a:pPr>
              <a:lnSpc>
                <a:spcPts val="2800"/>
              </a:lnSpc>
            </a:pPr>
            <a:r>
              <a:rPr lang="de-CH" sz="2000" dirty="0">
                <a:solidFill>
                  <a:schemeClr val="bg1"/>
                </a:solidFill>
                <a:latin typeface="Arial" panose="020B0604020202020204" pitchFamily="34" charset="0"/>
                <a:cs typeface="Arial" panose="020B0604020202020204" pitchFamily="34" charset="0"/>
              </a:rPr>
              <a:t>Hilfswerk des Bistums St.Gallen</a:t>
            </a:r>
          </a:p>
          <a:p>
            <a:pPr>
              <a:lnSpc>
                <a:spcPts val="2800"/>
              </a:lnSpc>
            </a:pPr>
            <a:endParaRPr lang="de-CH" sz="2000" dirty="0">
              <a:solidFill>
                <a:schemeClr val="bg1"/>
              </a:solidFill>
              <a:latin typeface="Arial" panose="020B0604020202020204" pitchFamily="34" charset="0"/>
              <a:cs typeface="Arial" panose="020B0604020202020204" pitchFamily="34" charset="0"/>
            </a:endParaRPr>
          </a:p>
          <a:p>
            <a:pPr>
              <a:lnSpc>
                <a:spcPts val="2800"/>
              </a:lnSpc>
            </a:pPr>
            <a:r>
              <a:rPr lang="de-CH" sz="2000" dirty="0">
                <a:solidFill>
                  <a:schemeClr val="bg1"/>
                </a:solidFill>
                <a:latin typeface="Arial" panose="020B0604020202020204" pitchFamily="34" charset="0"/>
                <a:cs typeface="Arial" panose="020B0604020202020204" pitchFamily="34" charset="0"/>
              </a:rPr>
              <a:t>Working Poor, Armut, Sozial- und Schuldenberatung sowie sozialpolitische Arbeit.                                           Lions - 2021</a:t>
            </a:r>
          </a:p>
          <a:p>
            <a:pPr>
              <a:lnSpc>
                <a:spcPts val="2800"/>
              </a:lnSpc>
            </a:pPr>
            <a:endParaRPr lang="de-CH"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460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86822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Schuldenberatung</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Ausarbeiten der Zukunftsszenarien wie: Schuldensanierung, Privatkonkurs, </a:t>
            </a:r>
            <a:r>
              <a:rPr lang="de-CH" sz="2000" u="sng" dirty="0">
                <a:latin typeface="Arial" panose="020B0604020202020204" pitchFamily="34" charset="0"/>
                <a:cs typeface="Arial" panose="020B0604020202020204" pitchFamily="34" charset="0"/>
              </a:rPr>
              <a:t>mit Schulden leben - aber keine neuen Schulden mehr machen.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Rechtliche Klärungen und Einsprachen.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Beratung und Unterstützung im Umgang mit Gläubigern, dem Betreibungsamt und den Inkassobüros.</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70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1"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Hotline 0800 708 708</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HOTLINE: 0800 708 708 – Montag bis Donnerstag 10.00 – 13.00 Uhr.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Kantone St.Gallen, Appenzell und Graubünden.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Anonym und niederschwellig.</a:t>
            </a: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000" y="1728000"/>
            <a:ext cx="2383200" cy="33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88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12</a:t>
            </a:fld>
            <a:endParaRPr lang="de-CH" sz="1600" dirty="0">
              <a:solidFill>
                <a:srgbClr val="E90B30"/>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56383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503328"/>
            <a:ext cx="56522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Grundlegende Ziele </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Soziales Engagement gegenüber armutsbetroffenen Menschen fördern und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stärken.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Das Thema «Armut» wird gesellschaftlich vermehrt wahrgenommen.</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Projekte/Angebote für armutsbetroffene Menschen begleiten, initiieren, aufbauen und sichern.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Freiwilligenarbeit fördern. </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2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1503328"/>
            <a:ext cx="52565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Schreibservice Uznach, Rapperswil, Sarganserland</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r>
              <a:rPr lang="de-CH" sz="2000" dirty="0">
                <a:solidFill>
                  <a:srgbClr val="E90B30"/>
                </a:solidFill>
                <a:latin typeface="Arial" panose="020B0604020202020204" pitchFamily="34" charset="0"/>
                <a:cs typeface="Arial" panose="020B0604020202020204" pitchFamily="34" charset="0"/>
              </a:rPr>
              <a:t>«Die vielen Formulare überfordern mich </a:t>
            </a:r>
            <a:r>
              <a:rPr lang="de-CH" sz="2000" dirty="0">
                <a:latin typeface="Arial" panose="020B0604020202020204" pitchFamily="34" charset="0"/>
                <a:cs typeface="Arial" panose="020B0604020202020204" pitchFamily="34" charset="0"/>
              </a:rPr>
              <a:t>und ich habe Angst, dass ich Fehler mache, die wiederum dazu führen, dass ich bestraft werde».</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Freiwillige Helferinnen und Helfer.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Jede Woche zwei Stunden offen.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Ohne Anmeldung.</a:t>
            </a: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13C4B031-EA63-4E50-AB54-70C22934D01B}"/>
              </a:ext>
            </a:extLst>
          </p:cNvPr>
          <p:cNvPicPr>
            <a:picLocks noChangeAspect="1"/>
          </p:cNvPicPr>
          <p:nvPr/>
        </p:nvPicPr>
        <p:blipFill>
          <a:blip r:embed="rId4"/>
          <a:stretch>
            <a:fillRect/>
          </a:stretch>
        </p:blipFill>
        <p:spPr>
          <a:xfrm>
            <a:off x="6018097" y="1565258"/>
            <a:ext cx="2624091" cy="3710795"/>
          </a:xfrm>
          <a:prstGeom prst="rect">
            <a:avLst/>
          </a:prstGeom>
        </p:spPr>
      </p:pic>
    </p:spTree>
    <p:extLst>
      <p:ext uri="{BB962C8B-B14F-4D97-AF65-F5344CB8AC3E}">
        <p14:creationId xmlns:p14="http://schemas.microsoft.com/office/powerpoint/2010/main" val="165996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1431320"/>
            <a:ext cx="5144371" cy="5526072"/>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Schreibservice Uznach, Rapperswil Sarganserland</a:t>
            </a:r>
          </a:p>
          <a:p>
            <a:pPr>
              <a:lnSpc>
                <a:spcPts val="2800"/>
              </a:lnSpc>
              <a:buClr>
                <a:srgbClr val="E90B30"/>
              </a:buClr>
            </a:pPr>
            <a:endParaRPr lang="de-CH" sz="1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Verstehen, Erklären und Ausfüllen von Formularen, Verträgen, Briefen etc.</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Erstellen von Bewerbungen und Lebenslauf.</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Unterstützung beim Erstellen von.</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Korrespondenz in deutscher Sprache.</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13C4B031-EA63-4E50-AB54-70C22934D01B}"/>
              </a:ext>
            </a:extLst>
          </p:cNvPr>
          <p:cNvPicPr>
            <a:picLocks noChangeAspect="1"/>
          </p:cNvPicPr>
          <p:nvPr/>
        </p:nvPicPr>
        <p:blipFill>
          <a:blip r:embed="rId4"/>
          <a:stretch>
            <a:fillRect/>
          </a:stretch>
        </p:blipFill>
        <p:spPr>
          <a:xfrm>
            <a:off x="5939181" y="1484784"/>
            <a:ext cx="2624091" cy="3710795"/>
          </a:xfrm>
          <a:prstGeom prst="rect">
            <a:avLst/>
          </a:prstGeom>
        </p:spPr>
      </p:pic>
    </p:spTree>
    <p:extLst>
      <p:ext uri="{BB962C8B-B14F-4D97-AF65-F5344CB8AC3E}">
        <p14:creationId xmlns:p14="http://schemas.microsoft.com/office/powerpoint/2010/main" val="375837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16</a:t>
            </a:fld>
            <a:endParaRPr lang="de-CH" sz="1600" dirty="0">
              <a:solidFill>
                <a:srgbClr val="E90B3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FAAED46F-EFDD-4D89-BC01-86CB8D871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397"/>
            <a:ext cx="9144000" cy="6858000"/>
          </a:xfrm>
          <a:prstGeom prst="rect">
            <a:avLst/>
          </a:prstGeom>
        </p:spPr>
      </p:pic>
    </p:spTree>
    <p:extLst>
      <p:ext uri="{BB962C8B-B14F-4D97-AF65-F5344CB8AC3E}">
        <p14:creationId xmlns:p14="http://schemas.microsoft.com/office/powerpoint/2010/main" val="10130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17</a:t>
            </a:fld>
            <a:endParaRPr lang="de-CH" sz="1600" dirty="0">
              <a:solidFill>
                <a:srgbClr val="E90B3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AAD40CF9-D06E-484C-A7C0-8BEC1A577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7384"/>
            <a:ext cx="9144000" cy="6858000"/>
          </a:xfrm>
          <a:prstGeom prst="rect">
            <a:avLst/>
          </a:prstGeom>
        </p:spPr>
      </p:pic>
    </p:spTree>
    <p:extLst>
      <p:ext uri="{BB962C8B-B14F-4D97-AF65-F5344CB8AC3E}">
        <p14:creationId xmlns:p14="http://schemas.microsoft.com/office/powerpoint/2010/main" val="2175848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8EE40A-7979-400A-A051-4B613B7F3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738680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Essen enthält.&#10;&#10;Automatisch generierte Beschreibung">
            <a:extLst>
              <a:ext uri="{FF2B5EF4-FFF2-40B4-BE49-F238E27FC236}">
                <a16:creationId xmlns:a16="http://schemas.microsoft.com/office/drawing/2014/main" id="{5BF5D992-F665-4669-92DA-84DCB4390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371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79621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Ablauf</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tabLst>
                <a:tab pos="266700" algn="l"/>
              </a:tabLst>
            </a:pPr>
            <a:r>
              <a:rPr lang="de-CH" sz="2000" dirty="0">
                <a:latin typeface="Arial" panose="020B0604020202020204" pitchFamily="34" charset="0"/>
                <a:cs typeface="Arial" panose="020B0604020202020204" pitchFamily="34" charset="0"/>
              </a:rPr>
              <a:t>1. Sozial- und Schuldenberatung und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regionale Angebote für armutsbetroffene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Menschen.</a:t>
            </a:r>
          </a:p>
          <a:p>
            <a:pPr marL="457200" indent="-457200">
              <a:lnSpc>
                <a:spcPts val="2800"/>
              </a:lnSpc>
              <a:buClr>
                <a:srgbClr val="E90B30"/>
              </a:buClr>
              <a:buAutoNum type="arabicPeriod"/>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2000" dirty="0">
                <a:latin typeface="Arial" panose="020B0604020202020204" pitchFamily="34" charset="0"/>
                <a:cs typeface="Arial" panose="020B0604020202020204" pitchFamily="34" charset="0"/>
              </a:rPr>
              <a:t>2. Working Poor, Armut, Armutsfallen und</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Problemfelder.</a:t>
            </a:r>
          </a:p>
          <a:p>
            <a:pPr marL="457200" indent="-457200">
              <a:lnSpc>
                <a:spcPts val="2800"/>
              </a:lnSpc>
              <a:buClr>
                <a:srgbClr val="E90B30"/>
              </a:buClr>
              <a:buAutoNum type="arabicPeriod"/>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2000" dirty="0">
                <a:latin typeface="Arial" panose="020B0604020202020204" pitchFamily="34" charset="0"/>
                <a:cs typeface="Arial" panose="020B0604020202020204" pitchFamily="34" charset="0"/>
              </a:rPr>
              <a:t>3. Sozialpolitische Arbeit.</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457200" indent="-457200">
              <a:lnSpc>
                <a:spcPts val="2800"/>
              </a:lnSpc>
              <a:buClr>
                <a:srgbClr val="E90B30"/>
              </a:buClr>
              <a:buAutoNum type="arabicPeriod"/>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321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20</a:t>
            </a:fld>
            <a:endParaRPr lang="de-CH" sz="1600" dirty="0">
              <a:solidFill>
                <a:srgbClr val="E90B3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FF693A0-A1A1-4F38-B827-12B2887857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38478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Ziele der KulturLegi</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Zugang zu Kultur, Sport, Bildung und Freizeitveranstaltungen für Menschen mit kleinem Budget ermöglichen.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Wirkt Vereinsamung entgegen und fördert Solidarität.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Hilft berufliche Chancen zu verbessern.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Stärkt Kinder und Familien.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69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6"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22</a:t>
            </a:fld>
            <a:endParaRPr lang="de-CH" sz="160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47344"/>
            <a:ext cx="5400000" cy="4878000"/>
          </a:xfrm>
          <a:prstGeom prst="rect">
            <a:avLst/>
          </a:prstGeom>
          <a:noFill/>
        </p:spPr>
        <p:txBody>
          <a:bodyPr wrap="square" rtlCol="0">
            <a:noAutofit/>
          </a:bodyPr>
          <a:lstStyle/>
          <a:p>
            <a:pPr>
              <a:lnSpc>
                <a:spcPts val="2800"/>
              </a:lnSpc>
            </a:pPr>
            <a:r>
              <a:rPr lang="de-CH" sz="3000" b="1" dirty="0">
                <a:solidFill>
                  <a:srgbClr val="C00000"/>
                </a:solidFill>
                <a:latin typeface="Arial" panose="020B0604020202020204" pitchFamily="34" charset="0"/>
                <a:cs typeface="Arial" panose="020B0604020202020204" pitchFamily="34" charset="0"/>
              </a:rPr>
              <a:t>Kennzahlen 2020 </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420888"/>
            <a:ext cx="6571693" cy="369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254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23</a:t>
            </a:fld>
            <a:endParaRPr lang="de-CH" sz="160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484784"/>
            <a:ext cx="5868224" cy="4878000"/>
          </a:xfrm>
          <a:prstGeom prst="rect">
            <a:avLst/>
          </a:prstGeom>
          <a:noFill/>
        </p:spPr>
        <p:txBody>
          <a:bodyPr wrap="square" rtlCol="0">
            <a:noAutofit/>
          </a:bodyPr>
          <a:lstStyle/>
          <a:p>
            <a:pPr lvl="0">
              <a:lnSpc>
                <a:spcPts val="2800"/>
              </a:lnSpc>
            </a:pPr>
            <a:r>
              <a:rPr lang="de-CH" sz="3000" b="1" dirty="0">
                <a:solidFill>
                  <a:srgbClr val="C00000"/>
                </a:solidFill>
                <a:latin typeface="Arial" panose="020B0604020202020204" pitchFamily="34" charset="0"/>
                <a:cs typeface="Arial" panose="020B0604020202020204" pitchFamily="34" charset="0"/>
              </a:rPr>
              <a:t>Kennzahlen – Kantone SG-APP 2012 bis 2020</a:t>
            </a:r>
            <a:br>
              <a:rPr lang="de-CH" sz="3000" b="1" dirty="0">
                <a:solidFill>
                  <a:srgbClr val="E90B30"/>
                </a:solidFill>
                <a:latin typeface="Arial" panose="020B0604020202020204" pitchFamily="34" charset="0"/>
                <a:cs typeface="Arial" panose="020B0604020202020204" pitchFamily="34" charset="0"/>
              </a:rPr>
            </a:br>
            <a:endParaRPr lang="de-CH" sz="2000" b="1" dirty="0">
              <a:solidFill>
                <a:srgbClr val="E90B30"/>
              </a:solidFill>
              <a:latin typeface="Arial" panose="020B0604020202020204" pitchFamily="34" charset="0"/>
              <a:cs typeface="Arial" panose="020B0604020202020204" pitchFamily="34" charset="0"/>
            </a:endParaRPr>
          </a:p>
          <a:p>
            <a:pPr>
              <a:lnSpc>
                <a:spcPts val="2800"/>
              </a:lnSpc>
            </a:pP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p:txBody>
      </p:sp>
      <p:graphicFrame>
        <p:nvGraphicFramePr>
          <p:cNvPr id="6" name="Diagramm 5"/>
          <p:cNvGraphicFramePr/>
          <p:nvPr/>
        </p:nvGraphicFramePr>
        <p:xfrm>
          <a:off x="827584" y="2285231"/>
          <a:ext cx="7704856" cy="40775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817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9"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24</a:t>
            </a:fld>
            <a:endParaRPr lang="de-CH" sz="160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662553" y="1196752"/>
            <a:ext cx="7293823" cy="4878000"/>
          </a:xfrm>
          <a:prstGeom prst="rect">
            <a:avLst/>
          </a:prstGeom>
          <a:noFill/>
        </p:spPr>
        <p:txBody>
          <a:bodyPr wrap="square" rtlCol="0">
            <a:noAutofit/>
          </a:bodyPr>
          <a:lstStyle/>
          <a:p>
            <a:pPr lvl="0">
              <a:lnSpc>
                <a:spcPts val="2800"/>
              </a:lnSpc>
            </a:pPr>
            <a:r>
              <a:rPr lang="de-CH" sz="3000" b="1" dirty="0">
                <a:solidFill>
                  <a:srgbClr val="C00000"/>
                </a:solidFill>
                <a:latin typeface="Arial" panose="020B0604020202020204" pitchFamily="34" charset="0"/>
                <a:cs typeface="Arial" panose="020B0604020202020204" pitchFamily="34" charset="0"/>
              </a:rPr>
              <a:t>Lebensform </a:t>
            </a:r>
            <a:r>
              <a:rPr lang="de-CH" sz="2000" dirty="0">
                <a:solidFill>
                  <a:srgbClr val="C00000"/>
                </a:solidFill>
                <a:latin typeface="Arial" panose="020B0604020202020204" pitchFamily="34" charset="0"/>
                <a:cs typeface="Arial" panose="020B0604020202020204" pitchFamily="34" charset="0"/>
              </a:rPr>
              <a:t>(Kennzahlen 2020)</a:t>
            </a:r>
            <a:r>
              <a:rPr lang="de-CH" sz="3000" b="1" dirty="0">
                <a:solidFill>
                  <a:srgbClr val="C00000"/>
                </a:solidFill>
                <a:latin typeface="Arial" panose="020B0604020202020204" pitchFamily="34" charset="0"/>
                <a:cs typeface="Arial" panose="020B0604020202020204" pitchFamily="34" charset="0"/>
              </a:rPr>
              <a:t>  </a:t>
            </a:r>
            <a:endParaRPr lang="de-CH" sz="2000" b="1" dirty="0">
              <a:solidFill>
                <a:srgbClr val="C00000"/>
              </a:solidFill>
              <a:latin typeface="Arial" panose="020B0604020202020204" pitchFamily="34" charset="0"/>
              <a:cs typeface="Arial" panose="020B0604020202020204" pitchFamily="34" charset="0"/>
            </a:endParaRPr>
          </a:p>
          <a:p>
            <a:pPr>
              <a:lnSpc>
                <a:spcPts val="2800"/>
              </a:lnSpc>
            </a:pPr>
            <a:endParaRPr lang="de-CH" sz="3000" b="1" dirty="0">
              <a:solidFill>
                <a:srgbClr val="E90B30"/>
              </a:solidFill>
              <a:latin typeface="Arial" panose="020B0604020202020204" pitchFamily="34" charset="0"/>
              <a:cs typeface="Arial" panose="020B0604020202020204" pitchFamily="34" charset="0"/>
            </a:endParaRPr>
          </a:p>
          <a:p>
            <a:pPr>
              <a:lnSpc>
                <a:spcPts val="2800"/>
              </a:lnSpc>
            </a:pPr>
            <a:r>
              <a:rPr lang="de-CH" sz="2000" dirty="0">
                <a:latin typeface="Arial" panose="020B0604020202020204" pitchFamily="34" charset="0"/>
                <a:cs typeface="Arial" panose="020B0604020202020204" pitchFamily="34" charset="0"/>
              </a:rPr>
              <a:t>Schuldenberatung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r>
              <a:rPr lang="de-CH" sz="2000" dirty="0">
                <a:latin typeface="Arial" panose="020B0604020202020204" pitchFamily="34" charset="0"/>
                <a:cs typeface="Arial" panose="020B0604020202020204" pitchFamily="34" charset="0"/>
              </a:rPr>
              <a:t>Sozialberatung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p:txBody>
      </p:sp>
      <p:graphicFrame>
        <p:nvGraphicFramePr>
          <p:cNvPr id="7" name="Diagramm 6"/>
          <p:cNvGraphicFramePr/>
          <p:nvPr/>
        </p:nvGraphicFramePr>
        <p:xfrm>
          <a:off x="1105272" y="1875696"/>
          <a:ext cx="7128792" cy="244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m 5"/>
          <p:cNvGraphicFramePr/>
          <p:nvPr/>
        </p:nvGraphicFramePr>
        <p:xfrm>
          <a:off x="1022756" y="4295767"/>
          <a:ext cx="7293823" cy="25528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6271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9"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25</a:t>
            </a:fld>
            <a:endParaRPr lang="de-CH" sz="160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662553" y="1196752"/>
            <a:ext cx="7293823" cy="4878000"/>
          </a:xfrm>
          <a:prstGeom prst="rect">
            <a:avLst/>
          </a:prstGeom>
          <a:noFill/>
        </p:spPr>
        <p:txBody>
          <a:bodyPr wrap="square" rtlCol="0">
            <a:noAutofit/>
          </a:bodyPr>
          <a:lstStyle/>
          <a:p>
            <a:pPr lvl="0">
              <a:lnSpc>
                <a:spcPts val="2800"/>
              </a:lnSpc>
            </a:pPr>
            <a:r>
              <a:rPr lang="de-CH" sz="3000" b="1" dirty="0">
                <a:solidFill>
                  <a:srgbClr val="C00000"/>
                </a:solidFill>
                <a:latin typeface="Arial" panose="020B0604020202020204" pitchFamily="34" charset="0"/>
                <a:cs typeface="Arial" panose="020B0604020202020204" pitchFamily="34" charset="0"/>
              </a:rPr>
              <a:t>Nationalität – Kantone SG-APP </a:t>
            </a:r>
            <a:r>
              <a:rPr lang="de-CH" sz="2000" dirty="0">
                <a:solidFill>
                  <a:srgbClr val="C00000"/>
                </a:solidFill>
                <a:latin typeface="Arial" panose="020B0604020202020204" pitchFamily="34" charset="0"/>
                <a:cs typeface="Arial" panose="020B0604020202020204" pitchFamily="34" charset="0"/>
              </a:rPr>
              <a:t>(Kennzahlen 2020)</a:t>
            </a:r>
            <a:r>
              <a:rPr lang="de-CH" sz="3000" b="1" dirty="0">
                <a:solidFill>
                  <a:srgbClr val="C00000"/>
                </a:solidFill>
                <a:latin typeface="Arial" panose="020B0604020202020204" pitchFamily="34" charset="0"/>
                <a:cs typeface="Arial" panose="020B0604020202020204" pitchFamily="34" charset="0"/>
              </a:rPr>
              <a:t>  </a:t>
            </a:r>
            <a:endParaRPr lang="de-CH" sz="2000" b="1" dirty="0">
              <a:solidFill>
                <a:srgbClr val="C00000"/>
              </a:solidFill>
              <a:latin typeface="Arial" panose="020B0604020202020204" pitchFamily="34" charset="0"/>
              <a:cs typeface="Arial" panose="020B0604020202020204" pitchFamily="34" charset="0"/>
            </a:endParaRPr>
          </a:p>
          <a:p>
            <a:pPr>
              <a:lnSpc>
                <a:spcPts val="2800"/>
              </a:lnSpc>
            </a:pPr>
            <a:endParaRPr lang="de-CH" sz="3000" b="1" dirty="0">
              <a:solidFill>
                <a:srgbClr val="E90B30"/>
              </a:solidFill>
              <a:latin typeface="Arial" panose="020B0604020202020204" pitchFamily="34" charset="0"/>
              <a:cs typeface="Arial" panose="020B0604020202020204" pitchFamily="34" charset="0"/>
            </a:endParaRPr>
          </a:p>
          <a:p>
            <a:pPr>
              <a:lnSpc>
                <a:spcPts val="2800"/>
              </a:lnSpc>
            </a:pPr>
            <a:r>
              <a:rPr lang="de-CH" sz="2000" dirty="0">
                <a:latin typeface="Arial" panose="020B0604020202020204" pitchFamily="34" charset="0"/>
                <a:cs typeface="Arial" panose="020B0604020202020204" pitchFamily="34" charset="0"/>
              </a:rPr>
              <a:t>Schuldenberatung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r>
              <a:rPr lang="de-CH" sz="2000" dirty="0">
                <a:latin typeface="Arial" panose="020B0604020202020204" pitchFamily="34" charset="0"/>
                <a:cs typeface="Arial" panose="020B0604020202020204" pitchFamily="34" charset="0"/>
              </a:rPr>
              <a:t>Sozialberatung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p:txBody>
      </p:sp>
      <p:graphicFrame>
        <p:nvGraphicFramePr>
          <p:cNvPr id="7" name="Diagramm 6"/>
          <p:cNvGraphicFramePr/>
          <p:nvPr/>
        </p:nvGraphicFramePr>
        <p:xfrm>
          <a:off x="1264873" y="2055735"/>
          <a:ext cx="6270416" cy="21052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m 5"/>
          <p:cNvGraphicFramePr/>
          <p:nvPr>
            <p:extLst>
              <p:ext uri="{D42A27DB-BD31-4B8C-83A1-F6EECF244321}">
                <p14:modId xmlns:p14="http://schemas.microsoft.com/office/powerpoint/2010/main" val="80773017"/>
              </p:ext>
            </p:extLst>
          </p:nvPr>
        </p:nvGraphicFramePr>
        <p:xfrm>
          <a:off x="1195725" y="4204087"/>
          <a:ext cx="6408712" cy="21052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44085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9402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br>
              <a:rPr lang="de-CH" sz="3000" b="1" dirty="0">
                <a:solidFill>
                  <a:srgbClr val="E90B30"/>
                </a:solidFill>
                <a:latin typeface="Arial" panose="020B0604020202020204" pitchFamily="34" charset="0"/>
                <a:cs typeface="Arial" panose="020B0604020202020204" pitchFamily="34" charset="0"/>
              </a:rPr>
            </a:b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2A8AFDEA-20F1-4837-B668-493F78563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406053"/>
            <a:ext cx="5185401" cy="3471219"/>
          </a:xfrm>
          <a:prstGeom prst="rect">
            <a:avLst/>
          </a:prstGeom>
        </p:spPr>
      </p:pic>
    </p:spTree>
    <p:extLst>
      <p:ext uri="{BB962C8B-B14F-4D97-AF65-F5344CB8AC3E}">
        <p14:creationId xmlns:p14="http://schemas.microsoft.com/office/powerpoint/2010/main" val="236284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9402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in der Schweiz ? </a:t>
            </a:r>
            <a:br>
              <a:rPr lang="de-CH" sz="3000" b="1" dirty="0">
                <a:solidFill>
                  <a:srgbClr val="E90B30"/>
                </a:solidFill>
                <a:latin typeface="Arial" panose="020B0604020202020204" pitchFamily="34" charset="0"/>
                <a:cs typeface="Arial" panose="020B0604020202020204" pitchFamily="34" charset="0"/>
              </a:rPr>
            </a:b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3" y="2636912"/>
            <a:ext cx="5005307" cy="3323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486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9402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in der Schweiz ! </a:t>
            </a:r>
            <a:br>
              <a:rPr lang="de-CH" sz="3000" b="1" dirty="0">
                <a:solidFill>
                  <a:srgbClr val="E90B30"/>
                </a:solidFill>
                <a:latin typeface="Arial" panose="020B0604020202020204" pitchFamily="34" charset="0"/>
                <a:cs typeface="Arial" panose="020B0604020202020204" pitchFamily="34" charset="0"/>
              </a:rPr>
            </a:b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708920"/>
            <a:ext cx="4968552" cy="372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756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29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444288"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in der Schweiz !</a:t>
            </a:r>
            <a:br>
              <a:rPr lang="de-CH" sz="3000" b="1" dirty="0">
                <a:solidFill>
                  <a:srgbClr val="E90B30"/>
                </a:solidFill>
                <a:latin typeface="Arial" panose="020B0604020202020204" pitchFamily="34" charset="0"/>
                <a:cs typeface="Arial" panose="020B0604020202020204" pitchFamily="34" charset="0"/>
              </a:rPr>
            </a:b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64904"/>
            <a:ext cx="519015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9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a:t>
            </a:fld>
            <a:endParaRPr lang="de-CH" sz="1600" dirty="0">
              <a:solidFill>
                <a:srgbClr val="E90B30"/>
              </a:solidFill>
              <a:latin typeface="Arial" panose="020B0604020202020204" pitchFamily="34" charset="0"/>
              <a:cs typeface="Arial" panose="020B0604020202020204" pitchFamily="34" charset="0"/>
            </a:endParaRPr>
          </a:p>
        </p:txBody>
      </p:sp>
      <p:grpSp>
        <p:nvGrpSpPr>
          <p:cNvPr id="6" name="Gruppieren 5"/>
          <p:cNvGrpSpPr/>
          <p:nvPr/>
        </p:nvGrpSpPr>
        <p:grpSpPr>
          <a:xfrm>
            <a:off x="539552" y="1340768"/>
            <a:ext cx="7416824" cy="4927625"/>
            <a:chOff x="-7324980" y="-781936"/>
            <a:chExt cx="10149835" cy="6694653"/>
          </a:xfrm>
        </p:grpSpPr>
        <p:pic>
          <p:nvPicPr>
            <p:cNvPr id="7" name="Grafik 6" descr="W:\2 Regionalstelle Sargans\Bereiche\Administration\Regionalstellenaufteilung\Regionalstellenaufteilung Bild mit AI, 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1588" y="587682"/>
              <a:ext cx="4589929" cy="5325035"/>
            </a:xfrm>
            <a:prstGeom prst="rect">
              <a:avLst/>
            </a:prstGeom>
            <a:noFill/>
            <a:ln>
              <a:noFill/>
            </a:ln>
          </p:spPr>
        </p:pic>
        <p:sp>
          <p:nvSpPr>
            <p:cNvPr id="8" name="Textfeld 2"/>
            <p:cNvSpPr txBox="1">
              <a:spLocks noChangeArrowheads="1"/>
            </p:cNvSpPr>
            <p:nvPr/>
          </p:nvSpPr>
          <p:spPr bwMode="auto">
            <a:xfrm>
              <a:off x="-589364" y="-781936"/>
              <a:ext cx="2616509" cy="9808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ts val="1200"/>
                </a:lnSpc>
                <a:spcAft>
                  <a:spcPts val="0"/>
                </a:spcAft>
              </a:pPr>
              <a:br>
                <a:rPr lang="de-CH" sz="1800" b="1" dirty="0">
                  <a:effectLst/>
                  <a:latin typeface="Arial"/>
                  <a:ea typeface="Arial"/>
                  <a:cs typeface="Times New Roman"/>
                </a:rPr>
              </a:br>
              <a:r>
                <a:rPr lang="de-CH" sz="1800" b="1" dirty="0">
                  <a:effectLst/>
                  <a:latin typeface="Arial"/>
                  <a:ea typeface="Arial"/>
                  <a:cs typeface="Times New Roman"/>
                </a:rPr>
                <a:t>Regionalstelle</a:t>
              </a:r>
              <a:br>
                <a:rPr lang="de-CH" sz="1800" b="1" dirty="0">
                  <a:effectLst/>
                  <a:latin typeface="Arial"/>
                  <a:ea typeface="Arial"/>
                  <a:cs typeface="Times New Roman"/>
                </a:rPr>
              </a:br>
              <a:br>
                <a:rPr lang="de-CH" dirty="0">
                  <a:latin typeface="Arial"/>
                  <a:ea typeface="Arial"/>
                  <a:cs typeface="Times New Roman"/>
                </a:rPr>
              </a:br>
              <a:r>
                <a:rPr lang="de-CH" sz="1800" b="1" dirty="0" err="1">
                  <a:effectLst/>
                  <a:latin typeface="Arial"/>
                  <a:ea typeface="Arial"/>
                  <a:cs typeface="Times New Roman"/>
                </a:rPr>
                <a:t>St.Gallen</a:t>
              </a:r>
              <a:endParaRPr lang="de-CH" sz="1100" dirty="0">
                <a:effectLst/>
                <a:latin typeface="Arial"/>
                <a:ea typeface="Arial"/>
                <a:cs typeface="Times New Roman"/>
              </a:endParaRPr>
            </a:p>
          </p:txBody>
        </p:sp>
        <p:sp>
          <p:nvSpPr>
            <p:cNvPr id="9" name="Textfeld 2"/>
            <p:cNvSpPr txBox="1">
              <a:spLocks noChangeArrowheads="1"/>
            </p:cNvSpPr>
            <p:nvPr/>
          </p:nvSpPr>
          <p:spPr bwMode="auto">
            <a:xfrm>
              <a:off x="-7324980" y="2326111"/>
              <a:ext cx="2652926" cy="9808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ts val="1200"/>
                </a:lnSpc>
                <a:spcAft>
                  <a:spcPts val="0"/>
                </a:spcAft>
              </a:pPr>
              <a:br>
                <a:rPr lang="de-CH" sz="1800" b="1" dirty="0">
                  <a:effectLst/>
                  <a:latin typeface="Arial"/>
                  <a:ea typeface="Arial"/>
                  <a:cs typeface="Times New Roman"/>
                </a:rPr>
              </a:br>
              <a:r>
                <a:rPr lang="de-CH" sz="1800" b="1" dirty="0">
                  <a:effectLst/>
                  <a:latin typeface="Arial"/>
                  <a:ea typeface="Arial"/>
                  <a:cs typeface="Times New Roman"/>
                </a:rPr>
                <a:t>Regionalstelle</a:t>
              </a:r>
              <a:br>
                <a:rPr lang="de-CH" sz="1800" b="1" dirty="0">
                  <a:effectLst/>
                  <a:latin typeface="Arial"/>
                  <a:ea typeface="Arial"/>
                  <a:cs typeface="Times New Roman"/>
                </a:rPr>
              </a:br>
              <a:br>
                <a:rPr lang="de-CH" sz="1800" b="1" dirty="0">
                  <a:effectLst/>
                  <a:latin typeface="Arial"/>
                  <a:ea typeface="Arial"/>
                  <a:cs typeface="Times New Roman"/>
                </a:rPr>
              </a:br>
              <a:r>
                <a:rPr lang="de-CH" sz="1800" b="1" dirty="0">
                  <a:effectLst/>
                  <a:latin typeface="Arial"/>
                  <a:ea typeface="Arial"/>
                  <a:cs typeface="Times New Roman"/>
                </a:rPr>
                <a:t> Uznach</a:t>
              </a:r>
              <a:endParaRPr lang="de-CH" sz="1100" dirty="0">
                <a:effectLst/>
                <a:latin typeface="Arial"/>
                <a:ea typeface="Arial"/>
                <a:cs typeface="Times New Roman"/>
              </a:endParaRPr>
            </a:p>
          </p:txBody>
        </p:sp>
        <p:sp>
          <p:nvSpPr>
            <p:cNvPr id="10" name="Textfeld 3"/>
            <p:cNvSpPr txBox="1">
              <a:spLocks noChangeArrowheads="1"/>
            </p:cNvSpPr>
            <p:nvPr/>
          </p:nvSpPr>
          <p:spPr bwMode="auto">
            <a:xfrm>
              <a:off x="164219" y="4400444"/>
              <a:ext cx="2660636" cy="9808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ts val="1200"/>
                </a:lnSpc>
                <a:spcAft>
                  <a:spcPts val="0"/>
                </a:spcAft>
              </a:pPr>
              <a:br>
                <a:rPr lang="de-CH" sz="1800" b="1" dirty="0">
                  <a:effectLst/>
                  <a:latin typeface="Arial"/>
                  <a:ea typeface="Arial"/>
                  <a:cs typeface="Times New Roman"/>
                </a:rPr>
              </a:br>
              <a:r>
                <a:rPr lang="de-CH" sz="1800" b="1" dirty="0">
                  <a:effectLst/>
                  <a:latin typeface="Arial"/>
                  <a:ea typeface="Arial"/>
                  <a:cs typeface="Times New Roman"/>
                </a:rPr>
                <a:t>Regionalstelle</a:t>
              </a:r>
              <a:br>
                <a:rPr lang="de-CH" sz="1800" b="1" dirty="0">
                  <a:effectLst/>
                  <a:latin typeface="Arial"/>
                  <a:ea typeface="Arial"/>
                  <a:cs typeface="Times New Roman"/>
                </a:rPr>
              </a:br>
              <a:br>
                <a:rPr lang="de-CH" sz="1800" b="1" dirty="0">
                  <a:effectLst/>
                  <a:latin typeface="Arial"/>
                  <a:ea typeface="Arial"/>
                  <a:cs typeface="Times New Roman"/>
                </a:rPr>
              </a:br>
              <a:r>
                <a:rPr lang="de-CH" sz="1800" b="1" dirty="0">
                  <a:effectLst/>
                  <a:latin typeface="Arial"/>
                  <a:ea typeface="Arial"/>
                  <a:cs typeface="Times New Roman"/>
                </a:rPr>
                <a:t> Sargans</a:t>
              </a:r>
              <a:endParaRPr lang="de-CH" sz="1100" dirty="0">
                <a:effectLst/>
                <a:latin typeface="Arial"/>
                <a:ea typeface="Arial"/>
                <a:cs typeface="Times New Roman"/>
              </a:endParaRPr>
            </a:p>
          </p:txBody>
        </p:sp>
        <p:sp>
          <p:nvSpPr>
            <p:cNvPr id="11" name="Rechteck 10"/>
            <p:cNvSpPr/>
            <p:nvPr/>
          </p:nvSpPr>
          <p:spPr>
            <a:xfrm>
              <a:off x="-2205428" y="381619"/>
              <a:ext cx="797608" cy="206062"/>
            </a:xfrm>
            <a:prstGeom prst="rect">
              <a:avLst/>
            </a:prstGeom>
            <a:solidFill>
              <a:srgbClr val="33CC33"/>
            </a:solidFill>
            <a:ln>
              <a:solidFill>
                <a:srgbClr val="33CC33"/>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spcAft>
                  <a:spcPts val="0"/>
                </a:spcAft>
                <a:tabLst>
                  <a:tab pos="-90170" algn="l"/>
                </a:tabLst>
              </a:pPr>
              <a:r>
                <a:rPr lang="de-CH" sz="700" b="1" dirty="0">
                  <a:effectLst/>
                  <a:ea typeface="Arial"/>
                  <a:cs typeface="Times New Roman"/>
                </a:rPr>
                <a:t>ST.GALLEN</a:t>
              </a:r>
              <a:endParaRPr lang="de-CH" sz="1100" dirty="0">
                <a:effectLst/>
                <a:ea typeface="Arial"/>
                <a:cs typeface="Times New Roman"/>
              </a:endParaRPr>
            </a:p>
          </p:txBody>
        </p:sp>
        <p:sp>
          <p:nvSpPr>
            <p:cNvPr id="12" name="Rechteck 11"/>
            <p:cNvSpPr/>
            <p:nvPr/>
          </p:nvSpPr>
          <p:spPr>
            <a:xfrm>
              <a:off x="297606" y="1933652"/>
              <a:ext cx="842570" cy="242952"/>
            </a:xfrm>
            <a:prstGeom prst="rect">
              <a:avLst/>
            </a:prstGeom>
            <a:solidFill>
              <a:srgbClr val="3399FF"/>
            </a:solidFill>
            <a:ln>
              <a:solidFill>
                <a:srgbClr val="3399FF"/>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spcAft>
                  <a:spcPts val="0"/>
                </a:spcAft>
                <a:tabLst>
                  <a:tab pos="-90170" algn="l"/>
                </a:tabLst>
              </a:pPr>
              <a:r>
                <a:rPr lang="de-CH" sz="700" b="1" dirty="0">
                  <a:ea typeface="Arial"/>
                  <a:cs typeface="Times New Roman"/>
                </a:rPr>
                <a:t>RHEINTAL</a:t>
              </a:r>
            </a:p>
          </p:txBody>
        </p:sp>
        <p:sp>
          <p:nvSpPr>
            <p:cNvPr id="13" name="Rechteck 12"/>
            <p:cNvSpPr/>
            <p:nvPr/>
          </p:nvSpPr>
          <p:spPr>
            <a:xfrm>
              <a:off x="-1806623" y="1881522"/>
              <a:ext cx="412124" cy="22518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de-CH" sz="1100" b="1" dirty="0">
                  <a:effectLst/>
                  <a:ea typeface="Arial"/>
                  <a:cs typeface="Times New Roman"/>
                </a:rPr>
                <a:t>AR</a:t>
              </a:r>
              <a:endParaRPr lang="de-CH" sz="1100" dirty="0">
                <a:effectLst/>
                <a:ea typeface="Arial"/>
                <a:cs typeface="Times New Roman"/>
              </a:endParaRPr>
            </a:p>
          </p:txBody>
        </p:sp>
        <p:sp>
          <p:nvSpPr>
            <p:cNvPr id="14" name="Rechteck 13"/>
            <p:cNvSpPr/>
            <p:nvPr/>
          </p:nvSpPr>
          <p:spPr>
            <a:xfrm>
              <a:off x="-1215371" y="2231144"/>
              <a:ext cx="412124" cy="225185"/>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spcAft>
                  <a:spcPts val="0"/>
                </a:spcAft>
              </a:pPr>
              <a:r>
                <a:rPr lang="de-CH" sz="1100" b="1" dirty="0">
                  <a:effectLst/>
                  <a:ea typeface="Arial"/>
                  <a:cs typeface="Times New Roman"/>
                </a:rPr>
                <a:t>AI</a:t>
              </a:r>
              <a:endParaRPr lang="de-CH" sz="1100" dirty="0">
                <a:effectLst/>
                <a:ea typeface="Arial"/>
                <a:cs typeface="Times New Roman"/>
              </a:endParaRPr>
            </a:p>
          </p:txBody>
        </p:sp>
      </p:grpSp>
      <p:sp>
        <p:nvSpPr>
          <p:cNvPr id="4" name="Textfeld 3"/>
          <p:cNvSpPr txBox="1">
            <a:spLocks noChangeAspect="1"/>
          </p:cNvSpPr>
          <p:nvPr/>
        </p:nvSpPr>
        <p:spPr>
          <a:xfrm>
            <a:off x="755576" y="1189458"/>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Nähe zu den Armutsbetroffenen Menschen</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p:txBody>
      </p:sp>
      <p:sp>
        <p:nvSpPr>
          <p:cNvPr id="15" name="Textfeld 3"/>
          <p:cNvSpPr txBox="1">
            <a:spLocks noChangeArrowheads="1"/>
          </p:cNvSpPr>
          <p:nvPr/>
        </p:nvSpPr>
        <p:spPr bwMode="auto">
          <a:xfrm>
            <a:off x="6401355" y="4109010"/>
            <a:ext cx="1483013" cy="4001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ts val="1200"/>
              </a:lnSpc>
              <a:spcAft>
                <a:spcPts val="0"/>
              </a:spcAft>
            </a:pPr>
            <a:r>
              <a:rPr lang="de-CH" sz="1200" b="1" dirty="0">
                <a:effectLst/>
                <a:latin typeface="Arial"/>
                <a:ea typeface="Arial"/>
                <a:cs typeface="Times New Roman"/>
              </a:rPr>
              <a:t>Kirchlicher</a:t>
            </a:r>
          </a:p>
          <a:p>
            <a:pPr algn="ctr">
              <a:lnSpc>
                <a:spcPts val="1200"/>
              </a:lnSpc>
              <a:spcAft>
                <a:spcPts val="0"/>
              </a:spcAft>
            </a:pPr>
            <a:r>
              <a:rPr lang="de-CH" sz="1200" b="1" dirty="0">
                <a:effectLst/>
                <a:latin typeface="Arial"/>
                <a:ea typeface="Arial"/>
                <a:cs typeface="Times New Roman"/>
              </a:rPr>
              <a:t>Sozialdienst</a:t>
            </a:r>
            <a:endParaRPr lang="de-CH" sz="1200" dirty="0">
              <a:effectLst/>
              <a:latin typeface="Arial"/>
              <a:ea typeface="Arial"/>
              <a:cs typeface="Times New Roman"/>
            </a:endParaRPr>
          </a:p>
        </p:txBody>
      </p:sp>
    </p:spTree>
    <p:extLst>
      <p:ext uri="{BB962C8B-B14F-4D97-AF65-F5344CB8AC3E}">
        <p14:creationId xmlns:p14="http://schemas.microsoft.com/office/powerpoint/2010/main" val="73558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30027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in der Schweiz!</a:t>
            </a:r>
          </a:p>
          <a:p>
            <a:pPr>
              <a:lnSpc>
                <a:spcPts val="2800"/>
              </a:lnSpc>
            </a:pPr>
            <a:br>
              <a:rPr lang="de-CH" sz="3000" b="1" dirty="0">
                <a:solidFill>
                  <a:srgbClr val="E90B30"/>
                </a:solidFill>
                <a:latin typeface="Arial" panose="020B0604020202020204" pitchFamily="34" charset="0"/>
                <a:cs typeface="Arial" panose="020B0604020202020204" pitchFamily="34" charset="0"/>
              </a:rPr>
            </a:b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2709288"/>
            <a:ext cx="4968000" cy="33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286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30027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in der Schweiz!</a:t>
            </a:r>
          </a:p>
          <a:p>
            <a:pPr>
              <a:lnSpc>
                <a:spcPts val="2800"/>
              </a:lnSpc>
            </a:pPr>
            <a:br>
              <a:rPr lang="de-CH" sz="3000" b="1" dirty="0">
                <a:solidFill>
                  <a:srgbClr val="E90B30"/>
                </a:solidFill>
                <a:latin typeface="Arial" panose="020B0604020202020204" pitchFamily="34" charset="0"/>
                <a:cs typeface="Arial" panose="020B0604020202020204" pitchFamily="34" charset="0"/>
              </a:rPr>
            </a:br>
            <a:endParaRPr lang="de-CH" sz="3000" b="1"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052" name="Picture 4" descr="Ähnliches Foto">
            <a:extLst>
              <a:ext uri="{FF2B5EF4-FFF2-40B4-BE49-F238E27FC236}">
                <a16:creationId xmlns:a16="http://schemas.microsoft.com/office/drawing/2014/main" id="{DE56B512-99DD-4D6B-8469-963E9FF36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852937"/>
            <a:ext cx="4968000" cy="246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5081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dirty="0"/>
              <a:t>Es kann der 55 jährige alleinstehende Mann sein, der infolge einer Reorganisation seine Arbeitsstelle verloren hat. Schon über 300 Bewerbungen hat er verschickt, aber er erhält keine Arbeitsstelle. Noch 30 Taggelder und er wird ausgesteuert und dann muss er auf das Sozialamt. </a:t>
            </a:r>
            <a:br>
              <a:rPr lang="de-CH" dirty="0"/>
            </a:br>
            <a:r>
              <a:rPr lang="de-CH" dirty="0"/>
              <a:t>«Der soziale Abstieg ist grauenhaft, ich bin wertlos und frage mich jeden Tag ob es noch einen Sinn hat zu leben». Freunde? «Als es mit mir bachab ging, haben mir alle den Rücken zugekehrt».</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677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5081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dirty="0"/>
              <a:t>Oder es ist die alleinerziehende Frau mit drei Kindern, welche sich mit diversen Gelegenheitsarbeiten durchkämpft, auf Stundenbasis arbeitet und mit so einem niedrigen Lohn zurechtkommen muss, dass sie sich jede Woche fragt, ob die Finanzen für den Einkauf der Lebensmittel genügt. </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910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43617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dirty="0"/>
              <a:t>Oder es ist die Working Poor Familie: Der Mann arbeitet Schicht und wir sehen ihn ab und zu mal am Tag und dann wieder lange nicht, weil er am Tag schläft und in der Nacht arbeitet. Der Lohn von CHF 3500.- (für 100% Arbeit) genügt knapp, um die Miete, die Krankenkasse und auch die Lebensmittel zu zahlen. Aber wenn ausserordentliche Kosten wie Krankenkassenselbstbehalte anfallen oder jemand Zahnschmerzen hat, ist kein Geld vorhanden.</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733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5081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dirty="0"/>
              <a:t>Oder es ist die Familie, deren Kinder immer auf der Strasse am Spielen sind, so dass wir uns schon gefragt haben, «schaut niemand auf diese Kinder?». Irgendwann bemerken wir dann, dass die Kinder das Zuhause nicht aushalten, weil wegen der knappen finanziellen Situation zuhause viel gestritten wird und das familiäre Umfeld psychisch stark belastet ist.</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1984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58019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dirty="0"/>
              <a:t>Oder es sind die Menschen, die in unserer Gemeinde in einem dieser Wohnblöcke oder Wohngegenden wohnen, wo wir nie selbst wohnen möchten. Die Wohnungen sind alt, aber dafür ist die Miete günstiger. In der Wohnung ist es  feucht, kalt und es hat auch Schimmel, der die Gesundheit massiv belastet.</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067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86822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In der reichen Schweiz gibt es sicher keine Armut.</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sind doch alle selbst schuld.</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Das sind doch alles Sozialhilfebezüger.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Mir kann das sicher nicht passieren.</a:t>
            </a:r>
            <a:br>
              <a:rPr lang="de-CH" sz="2000"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337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6"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 Schulden !</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Es kann jedem Menschen passieren, dass er von Armut betroffen wird oder in die Schuldenspirale geratet.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626944"/>
            <a:ext cx="4320000" cy="287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74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39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5081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Versteckte Armut</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ist vielfach nicht sichtbar.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Arme Menschen schämen sich und ziehen sich zurück.</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wird gesellschaftlich verdrängt.</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04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6EFE672-277D-4D19-84F9-56935A87A11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a:t>
            </a:fld>
            <a:endParaRPr lang="de-CH" sz="16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218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79621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Die Politik spricht von</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Reichen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Mittelschicht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Sozialhilfebezüger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2000" b="1" dirty="0">
                <a:latin typeface="Arial" panose="020B0604020202020204" pitchFamily="34" charset="0"/>
                <a:cs typeface="Arial" panose="020B0604020202020204" pitchFamily="34" charset="0"/>
              </a:rPr>
              <a:t>Vergessen geht die Schicht, welche am Existenzminimum lebt, aber effektiv praktisch keine staatliche Unterstützung erhält. </a:t>
            </a:r>
            <a:br>
              <a:rPr lang="de-CH" sz="2000" b="1" dirty="0">
                <a:latin typeface="Arial" panose="020B0604020202020204" pitchFamily="34" charset="0"/>
                <a:cs typeface="Arial" panose="020B0604020202020204" pitchFamily="34" charset="0"/>
              </a:rPr>
            </a:b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07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Definition - Armutsgrenze</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Alleinstehende Person                   = 2247.-</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Zwei Erwachsene ohne Kinder	      = 3039.-</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Einelternfamilie mit zwei Kindern   = 3456.-</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Familie mit zwei Kindern (&lt; 14J.)   = 3981.-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1000" dirty="0">
                <a:latin typeface="Arial" panose="020B0604020202020204" pitchFamily="34" charset="0"/>
                <a:cs typeface="Arial" panose="020B0604020202020204" pitchFamily="34" charset="0"/>
              </a:rPr>
              <a:t>Quelle: BFS 2016 – Ohne Krankenkasse. Wohnansätze nicht auf Regionen angepasst</a:t>
            </a: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352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1371980"/>
            <a:ext cx="56522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Sozialhilferechtliches </a:t>
            </a:r>
            <a:br>
              <a:rPr lang="de-CH" sz="3000" b="1" dirty="0">
                <a:solidFill>
                  <a:srgbClr val="E90B30"/>
                </a:solidFill>
                <a:latin typeface="Arial" panose="020B0604020202020204" pitchFamily="34" charset="0"/>
                <a:cs typeface="Arial" panose="020B0604020202020204" pitchFamily="34" charset="0"/>
              </a:rPr>
            </a:br>
            <a:r>
              <a:rPr lang="de-CH" sz="3000" b="1" dirty="0">
                <a:solidFill>
                  <a:srgbClr val="E90B30"/>
                </a:solidFill>
                <a:latin typeface="Arial" panose="020B0604020202020204" pitchFamily="34" charset="0"/>
                <a:cs typeface="Arial" panose="020B0604020202020204" pitchFamily="34" charset="0"/>
              </a:rPr>
              <a:t>Existenzminimum</a:t>
            </a:r>
          </a:p>
          <a:p>
            <a:pPr>
              <a:lnSpc>
                <a:spcPts val="2800"/>
              </a:lnSpc>
              <a:buClr>
                <a:srgbClr val="E90B30"/>
              </a:buClr>
            </a:pPr>
            <a:r>
              <a:rPr lang="de-CH" sz="2000" dirty="0">
                <a:solidFill>
                  <a:srgbClr val="E90B30"/>
                </a:solidFill>
                <a:latin typeface="Arial" panose="020B0604020202020204" pitchFamily="34" charset="0"/>
                <a:cs typeface="Arial" panose="020B0604020202020204" pitchFamily="34" charset="0"/>
              </a:rPr>
              <a:t>(ohne Miete und Krankenkasse)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Alleinstehende Person                   =  997.-</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Zwei Erwachsene ohne Kinder	      = 1525.-</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Einelternfamilie mit zwei Kindern   = 1854.-</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Familie mit zwei Kindern  	      = 2134.- </a:t>
            </a:r>
          </a:p>
          <a:p>
            <a:pPr>
              <a:lnSpc>
                <a:spcPts val="2800"/>
              </a:lnSpc>
              <a:buClr>
                <a:srgbClr val="E90B30"/>
              </a:buClr>
            </a:pPr>
            <a:r>
              <a:rPr lang="de-CH" sz="1000" dirty="0">
                <a:latin typeface="Arial" panose="020B0604020202020204" pitchFamily="34" charset="0"/>
                <a:cs typeface="Arial" panose="020B0604020202020204" pitchFamily="34" charset="0"/>
              </a:rPr>
              <a:t>Ohne Krankenkasse, ohne Miete, ohne Krankheitskosten       </a:t>
            </a:r>
          </a:p>
          <a:p>
            <a:pPr>
              <a:lnSpc>
                <a:spcPts val="2800"/>
              </a:lnSpc>
              <a:buClr>
                <a:srgbClr val="E90B30"/>
              </a:buClr>
            </a:pPr>
            <a:r>
              <a:rPr lang="de-CH" sz="1000" dirty="0">
                <a:latin typeface="Arial" panose="020B0604020202020204" pitchFamily="34" charset="0"/>
                <a:cs typeface="Arial" panose="020B0604020202020204" pitchFamily="34" charset="0"/>
              </a:rPr>
              <a:t>Alles andere: Essen, Kleider, Schuhe, Strom, Telefon, Internet, Serafe etc.</a:t>
            </a: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658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980728"/>
            <a:ext cx="766842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und Fakten «Schweiz»</a:t>
            </a:r>
            <a:br>
              <a:rPr lang="de-CH" sz="3000" b="1" dirty="0">
                <a:solidFill>
                  <a:srgbClr val="E90B30"/>
                </a:solidFill>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(2018 – Schweiz 8`500`000 Einwohner)</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b="1" dirty="0">
                <a:latin typeface="Arial" panose="020B0604020202020204" pitchFamily="34" charset="0"/>
                <a:cs typeface="Arial" panose="020B0604020202020204" pitchFamily="34" charset="0"/>
              </a:rPr>
              <a:t>670`000 Menschen / </a:t>
            </a:r>
            <a:r>
              <a:rPr lang="de-CH" sz="2000" dirty="0">
                <a:latin typeface="Arial" panose="020B0604020202020204" pitchFamily="34" charset="0"/>
                <a:cs typeface="Arial" panose="020B0604020202020204" pitchFamily="34" charset="0"/>
              </a:rPr>
              <a:t>7.9% der ständigen Wohnbevölkerung leben in Armut. Davon 135`000 Working Poor.</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2014 = 6.6% / 2015 = 7% / 2016 = 7.5% / 2017 = 8.2%</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b="1" dirty="0">
                <a:latin typeface="Arial" panose="020B0604020202020204" pitchFamily="34" charset="0"/>
                <a:cs typeface="Arial" panose="020B0604020202020204" pitchFamily="34" charset="0"/>
              </a:rPr>
              <a:t>1,2 Mio. Menschen </a:t>
            </a:r>
            <a:r>
              <a:rPr lang="de-CH" sz="2000" dirty="0">
                <a:latin typeface="Arial" panose="020B0604020202020204" pitchFamily="34" charset="0"/>
                <a:cs typeface="Arial" panose="020B0604020202020204" pitchFamily="34" charset="0"/>
              </a:rPr>
              <a:t>(13.9% - inkl. 670`000) sind Armutsgefährdet. Davon 265`000 Working Poor.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 </a:t>
            </a:r>
            <a:r>
              <a:rPr lang="de-CH" sz="2000" b="1" dirty="0">
                <a:latin typeface="Arial" panose="020B0604020202020204" pitchFamily="34" charset="0"/>
                <a:cs typeface="Arial" panose="020B0604020202020204" pitchFamily="34" charset="0"/>
              </a:rPr>
              <a:t>1`760`000 Menschen </a:t>
            </a:r>
            <a:r>
              <a:rPr lang="de-CH" sz="2000" dirty="0">
                <a:latin typeface="Arial" panose="020B0604020202020204" pitchFamily="34" charset="0"/>
                <a:cs typeface="Arial" panose="020B0604020202020204" pitchFamily="34" charset="0"/>
              </a:rPr>
              <a:t>(20.7%) ist es nicht möglich eine</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unerwartete Ausgaben in Höhe von Fr. 2`500.- zu tätigen.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Wenn sie eine ausserordentliche Rechnung erhalten, laufen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sie Gefahr sich zu verschulden oder in die Armut abzurutschen.</a:t>
            </a:r>
            <a:br>
              <a:rPr lang="de-CH" sz="2000" dirty="0">
                <a:latin typeface="Arial" panose="020B0604020202020204" pitchFamily="34" charset="0"/>
                <a:cs typeface="Arial" panose="020B0604020202020204" pitchFamily="34" charset="0"/>
              </a:rPr>
            </a:br>
            <a:r>
              <a:rPr lang="de-CH" sz="1000" dirty="0">
                <a:latin typeface="Arial" panose="020B0604020202020204" pitchFamily="34" charset="0"/>
                <a:cs typeface="Arial" panose="020B0604020202020204" pitchFamily="34" charset="0"/>
              </a:rPr>
              <a:t>Quelle: BSV Kennzahlen Armut / umgerechnet auf Kanton St.Gallen - nicht verbindlich</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46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1362093"/>
            <a:ext cx="73083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und Fakten «Kanton St.Gallen» </a:t>
            </a:r>
          </a:p>
          <a:p>
            <a:pPr>
              <a:lnSpc>
                <a:spcPts val="2800"/>
              </a:lnSpc>
            </a:pPr>
            <a:r>
              <a:rPr lang="de-CH" sz="2000" dirty="0">
                <a:latin typeface="Arial" panose="020B0604020202020204" pitchFamily="34" charset="0"/>
                <a:cs typeface="Arial" panose="020B0604020202020204" pitchFamily="34" charset="0"/>
              </a:rPr>
              <a:t>(2018 – St.Gallen 500`000 Einwohner)</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ca. </a:t>
            </a:r>
            <a:r>
              <a:rPr lang="de-CH" sz="2000" b="1" dirty="0">
                <a:latin typeface="Arial" panose="020B0604020202020204" pitchFamily="34" charset="0"/>
                <a:cs typeface="Arial" panose="020B0604020202020204" pitchFamily="34" charset="0"/>
              </a:rPr>
              <a:t>40’000 Bewohner </a:t>
            </a:r>
            <a:r>
              <a:rPr lang="de-CH" sz="2000" dirty="0">
                <a:latin typeface="Arial" panose="020B0604020202020204" pitchFamily="34" charset="0"/>
                <a:cs typeface="Arial" panose="020B0604020202020204" pitchFamily="34" charset="0"/>
              </a:rPr>
              <a:t>leben in Armut.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ca. </a:t>
            </a:r>
            <a:r>
              <a:rPr lang="de-CH" sz="2000" b="1" dirty="0">
                <a:latin typeface="Arial" panose="020B0604020202020204" pitchFamily="34" charset="0"/>
                <a:cs typeface="Arial" panose="020B0604020202020204" pitchFamily="34" charset="0"/>
              </a:rPr>
              <a:t>70’000 Bewohner </a:t>
            </a:r>
            <a:r>
              <a:rPr lang="de-CH" sz="2000" dirty="0">
                <a:latin typeface="Arial" panose="020B0604020202020204" pitchFamily="34" charset="0"/>
                <a:cs typeface="Arial" panose="020B0604020202020204" pitchFamily="34" charset="0"/>
              </a:rPr>
              <a:t>sind armutsgefährdet (inkl. 40`000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Armutsbetroffene).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über </a:t>
            </a:r>
            <a:r>
              <a:rPr lang="de-CH" sz="2000" b="1" dirty="0">
                <a:latin typeface="Arial" panose="020B0604020202020204" pitchFamily="34" charset="0"/>
                <a:cs typeface="Arial" panose="020B0604020202020204" pitchFamily="34" charset="0"/>
              </a:rPr>
              <a:t>105’000 Bewohner </a:t>
            </a:r>
            <a:r>
              <a:rPr lang="de-CH" sz="2000" dirty="0">
                <a:latin typeface="Arial" panose="020B0604020202020204" pitchFamily="34" charset="0"/>
                <a:cs typeface="Arial" panose="020B0604020202020204" pitchFamily="34" charset="0"/>
              </a:rPr>
              <a:t>ist es unmöglich eine unerwartete</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Ausgaben in Höhe von Fr. 2`500.- zu tätigen. </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1000" dirty="0">
                <a:latin typeface="Arial" panose="020B0604020202020204" pitchFamily="34" charset="0"/>
                <a:cs typeface="Arial" panose="020B0604020202020204" pitchFamily="34" charset="0"/>
              </a:rPr>
              <a:t>Quelle: BSV Kennzahlen Armut / umgerechnet auf Kanton St.Gallen - nicht verbindlich</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11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1386000"/>
            <a:ext cx="73083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 und Fakten «See-Gaster» </a:t>
            </a:r>
          </a:p>
          <a:p>
            <a:pPr>
              <a:lnSpc>
                <a:spcPts val="2800"/>
              </a:lnSpc>
              <a:buClr>
                <a:srgbClr val="E90B30"/>
              </a:buClr>
            </a:pPr>
            <a:r>
              <a:rPr lang="de-CH" sz="2000" dirty="0">
                <a:latin typeface="Arial" panose="020B0604020202020204" pitchFamily="34" charset="0"/>
                <a:cs typeface="Arial" panose="020B0604020202020204" pitchFamily="34" charset="0"/>
              </a:rPr>
              <a:t>(2018 – See-Gaster 67`000 Einwohner)</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ca. </a:t>
            </a:r>
            <a:r>
              <a:rPr lang="de-CH" sz="2000" b="1" dirty="0">
                <a:latin typeface="Arial" panose="020B0604020202020204" pitchFamily="34" charset="0"/>
                <a:cs typeface="Arial" panose="020B0604020202020204" pitchFamily="34" charset="0"/>
              </a:rPr>
              <a:t>5`300 Bewohner </a:t>
            </a:r>
            <a:r>
              <a:rPr lang="de-CH" sz="2000" dirty="0">
                <a:latin typeface="Arial" panose="020B0604020202020204" pitchFamily="34" charset="0"/>
                <a:cs typeface="Arial" panose="020B0604020202020204" pitchFamily="34" charset="0"/>
              </a:rPr>
              <a:t>leben in Armut.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ca. </a:t>
            </a:r>
            <a:r>
              <a:rPr lang="de-CH" sz="2000" b="1" dirty="0">
                <a:latin typeface="Arial" panose="020B0604020202020204" pitchFamily="34" charset="0"/>
                <a:cs typeface="Arial" panose="020B0604020202020204" pitchFamily="34" charset="0"/>
              </a:rPr>
              <a:t>9’400 Bewohner </a:t>
            </a:r>
            <a:r>
              <a:rPr lang="de-CH" sz="2000" dirty="0">
                <a:latin typeface="Arial" panose="020B0604020202020204" pitchFamily="34" charset="0"/>
                <a:cs typeface="Arial" panose="020B0604020202020204" pitchFamily="34" charset="0"/>
              </a:rPr>
              <a:t>sind armutsgefährdet (inkl. 5`300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Armutsbetroffene).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über </a:t>
            </a:r>
            <a:r>
              <a:rPr lang="de-CH" sz="2000" b="1" dirty="0">
                <a:latin typeface="Arial" panose="020B0604020202020204" pitchFamily="34" charset="0"/>
                <a:cs typeface="Arial" panose="020B0604020202020204" pitchFamily="34" charset="0"/>
              </a:rPr>
              <a:t>13`900 Bewohner </a:t>
            </a:r>
            <a:r>
              <a:rPr lang="de-CH" sz="2000" dirty="0">
                <a:latin typeface="Arial" panose="020B0604020202020204" pitchFamily="34" charset="0"/>
                <a:cs typeface="Arial" panose="020B0604020202020204" pitchFamily="34" charset="0"/>
              </a:rPr>
              <a:t>ist es unmöglich eine unerwartete</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Ausgaben in Höhe von Fr. 2`500.- zu tätigen. </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1000" dirty="0">
                <a:latin typeface="Arial" panose="020B0604020202020204" pitchFamily="34" charset="0"/>
                <a:cs typeface="Arial" panose="020B0604020202020204" pitchFamily="34" charset="0"/>
              </a:rPr>
              <a:t>Quelle: BSV Kennzahlen Armut / umgerechnet auf See-Gaster- nicht verbindlich</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473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5" y="1052736"/>
            <a:ext cx="5616625" cy="2880000"/>
          </a:xfrm>
          <a:prstGeom prst="rect">
            <a:avLst/>
          </a:prstGeom>
          <a:noFill/>
        </p:spPr>
        <p:txBody>
          <a:bodyPr wrap="square" rtlCol="0">
            <a:noAutofit/>
          </a:bodyPr>
          <a:lstStyle/>
          <a:p>
            <a:pPr>
              <a:lnSpc>
                <a:spcPts val="2800"/>
              </a:lnSpc>
            </a:pPr>
            <a:r>
              <a:rPr lang="de-CH" sz="3000" b="1" dirty="0">
                <a:solidFill>
                  <a:srgbClr val="C00000"/>
                </a:solidFill>
                <a:latin typeface="Arial" panose="020B0604020202020204" pitchFamily="34" charset="0"/>
                <a:cs typeface="Arial" panose="020B0604020202020204" pitchFamily="34" charset="0"/>
              </a:rPr>
              <a:t>Sozialhilfe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Wie viele Personen beziehen Sozialhilfe im Kanton St.Gallen?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050" name="Picture 2" descr="Bildergebnis für sozialhilfe st.gallen">
            <a:extLst>
              <a:ext uri="{FF2B5EF4-FFF2-40B4-BE49-F238E27FC236}">
                <a16:creationId xmlns:a16="http://schemas.microsoft.com/office/drawing/2014/main" id="{54072896-2843-4336-B9A3-79AEBE735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79" y="2760755"/>
            <a:ext cx="53340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93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6" y="830942"/>
            <a:ext cx="6804328" cy="436448"/>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Sozialhilfequote</a:t>
            </a:r>
            <a:br>
              <a:rPr lang="de-CH" sz="3000" b="1" dirty="0">
                <a:solidFill>
                  <a:srgbClr val="E90B30"/>
                </a:solidFill>
                <a:latin typeface="Arial" panose="020B0604020202020204" pitchFamily="34" charset="0"/>
                <a:cs typeface="Arial" panose="020B0604020202020204" pitchFamily="34" charset="0"/>
              </a:rPr>
            </a:br>
            <a:endParaRPr lang="de-CH" sz="1600" b="1" dirty="0">
              <a:latin typeface="Arial" panose="020B0604020202020204" pitchFamily="34" charset="0"/>
              <a:cs typeface="Arial" panose="020B0604020202020204" pitchFamily="34" charset="0"/>
            </a:endParaRPr>
          </a:p>
          <a:p>
            <a:pPr marL="176213" lvl="0" indent="-176213">
              <a:lnSpc>
                <a:spcPts val="2800"/>
              </a:lnSpc>
              <a:buClr>
                <a:srgbClr val="E90B30"/>
              </a:buClr>
              <a:buFont typeface="Arial" panose="020B0604020202020204" pitchFamily="34" charset="0"/>
              <a:buChar char="_"/>
            </a:pPr>
            <a:r>
              <a:rPr lang="de-CH" sz="2000" dirty="0">
                <a:solidFill>
                  <a:prstClr val="black"/>
                </a:solidFill>
                <a:latin typeface="Arial" panose="020B0604020202020204" pitchFamily="34" charset="0"/>
                <a:cs typeface="Arial" panose="020B0604020202020204" pitchFamily="34" charset="0"/>
              </a:rPr>
              <a:t>Kanton St.Gallen: 510’000 Einwohner </a:t>
            </a:r>
          </a:p>
          <a:p>
            <a:pPr marL="176213" lvl="0" indent="-176213">
              <a:lnSpc>
                <a:spcPts val="2800"/>
              </a:lnSpc>
              <a:buClr>
                <a:srgbClr val="E90B30"/>
              </a:buClr>
              <a:buFont typeface="Arial" panose="020B0604020202020204" pitchFamily="34" charset="0"/>
              <a:buChar char="_"/>
            </a:pPr>
            <a:r>
              <a:rPr lang="de-CH" sz="2000" dirty="0">
                <a:solidFill>
                  <a:prstClr val="black"/>
                </a:solidFill>
                <a:latin typeface="Arial" panose="020B0604020202020204" pitchFamily="34" charset="0"/>
                <a:cs typeface="Arial" panose="020B0604020202020204" pitchFamily="34" charset="0"/>
              </a:rPr>
              <a:t>Kantonale Sozialhilfequote = 2.1%</a:t>
            </a:r>
          </a:p>
          <a:p>
            <a:pPr>
              <a:lnSpc>
                <a:spcPts val="2800"/>
              </a:lnSpc>
              <a:buClr>
                <a:srgbClr val="E90B30"/>
              </a:buClr>
            </a:pPr>
            <a:endParaRPr lang="de-CH" sz="2000" dirty="0">
              <a:latin typeface="Arial" panose="020B0604020202020204" pitchFamily="34" charset="0"/>
              <a:cs typeface="Arial" panose="020B0604020202020204" pitchFamily="34" charset="0"/>
            </a:endParaRPr>
          </a:p>
        </p:txBody>
      </p:sp>
      <p:graphicFrame>
        <p:nvGraphicFramePr>
          <p:cNvPr id="6" name="Tabelle 5">
            <a:extLst>
              <a:ext uri="{FF2B5EF4-FFF2-40B4-BE49-F238E27FC236}">
                <a16:creationId xmlns:a16="http://schemas.microsoft.com/office/drawing/2014/main" id="{BBB1230B-049D-4D42-826B-53F688C71BFF}"/>
              </a:ext>
            </a:extLst>
          </p:cNvPr>
          <p:cNvGraphicFramePr>
            <a:graphicFrameLocks noGrp="1"/>
          </p:cNvGraphicFramePr>
          <p:nvPr>
            <p:extLst>
              <p:ext uri="{D42A27DB-BD31-4B8C-83A1-F6EECF244321}">
                <p14:modId xmlns:p14="http://schemas.microsoft.com/office/powerpoint/2010/main" val="2109355440"/>
              </p:ext>
            </p:extLst>
          </p:nvPr>
        </p:nvGraphicFramePr>
        <p:xfrm>
          <a:off x="628650" y="2493219"/>
          <a:ext cx="7886699" cy="3016149"/>
        </p:xfrm>
        <a:graphic>
          <a:graphicData uri="http://schemas.openxmlformats.org/drawingml/2006/table">
            <a:tbl>
              <a:tblPr/>
              <a:tblGrid>
                <a:gridCol w="1494564">
                  <a:extLst>
                    <a:ext uri="{9D8B030D-6E8A-4147-A177-3AD203B41FA5}">
                      <a16:colId xmlns:a16="http://schemas.microsoft.com/office/drawing/2014/main" val="1175972525"/>
                    </a:ext>
                  </a:extLst>
                </a:gridCol>
                <a:gridCol w="712792">
                  <a:extLst>
                    <a:ext uri="{9D8B030D-6E8A-4147-A177-3AD203B41FA5}">
                      <a16:colId xmlns:a16="http://schemas.microsoft.com/office/drawing/2014/main" val="2570638666"/>
                    </a:ext>
                  </a:extLst>
                </a:gridCol>
                <a:gridCol w="712792">
                  <a:extLst>
                    <a:ext uri="{9D8B030D-6E8A-4147-A177-3AD203B41FA5}">
                      <a16:colId xmlns:a16="http://schemas.microsoft.com/office/drawing/2014/main" val="1249419960"/>
                    </a:ext>
                  </a:extLst>
                </a:gridCol>
                <a:gridCol w="712792">
                  <a:extLst>
                    <a:ext uri="{9D8B030D-6E8A-4147-A177-3AD203B41FA5}">
                      <a16:colId xmlns:a16="http://schemas.microsoft.com/office/drawing/2014/main" val="3406723426"/>
                    </a:ext>
                  </a:extLst>
                </a:gridCol>
                <a:gridCol w="712792">
                  <a:extLst>
                    <a:ext uri="{9D8B030D-6E8A-4147-A177-3AD203B41FA5}">
                      <a16:colId xmlns:a16="http://schemas.microsoft.com/office/drawing/2014/main" val="3146487520"/>
                    </a:ext>
                  </a:extLst>
                </a:gridCol>
                <a:gridCol w="712792">
                  <a:extLst>
                    <a:ext uri="{9D8B030D-6E8A-4147-A177-3AD203B41FA5}">
                      <a16:colId xmlns:a16="http://schemas.microsoft.com/office/drawing/2014/main" val="1985297769"/>
                    </a:ext>
                  </a:extLst>
                </a:gridCol>
                <a:gridCol w="712792">
                  <a:extLst>
                    <a:ext uri="{9D8B030D-6E8A-4147-A177-3AD203B41FA5}">
                      <a16:colId xmlns:a16="http://schemas.microsoft.com/office/drawing/2014/main" val="1885792202"/>
                    </a:ext>
                  </a:extLst>
                </a:gridCol>
                <a:gridCol w="689799">
                  <a:extLst>
                    <a:ext uri="{9D8B030D-6E8A-4147-A177-3AD203B41FA5}">
                      <a16:colId xmlns:a16="http://schemas.microsoft.com/office/drawing/2014/main" val="2507735600"/>
                    </a:ext>
                  </a:extLst>
                </a:gridCol>
                <a:gridCol w="712792">
                  <a:extLst>
                    <a:ext uri="{9D8B030D-6E8A-4147-A177-3AD203B41FA5}">
                      <a16:colId xmlns:a16="http://schemas.microsoft.com/office/drawing/2014/main" val="1384466379"/>
                    </a:ext>
                  </a:extLst>
                </a:gridCol>
                <a:gridCol w="712792">
                  <a:extLst>
                    <a:ext uri="{9D8B030D-6E8A-4147-A177-3AD203B41FA5}">
                      <a16:colId xmlns:a16="http://schemas.microsoft.com/office/drawing/2014/main" val="1618262328"/>
                    </a:ext>
                  </a:extLst>
                </a:gridCol>
              </a:tblGrid>
              <a:tr h="262124">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2011</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2012</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2013</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2014</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2015</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2016</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2017</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2018</a:t>
                      </a:r>
                    </a:p>
                  </a:txBody>
                  <a:tcPr marL="6898" marR="6898" marT="6898" marB="0" anchor="b">
                    <a:lnL>
                      <a:noFill/>
                    </a:lnL>
                    <a:lnR>
                      <a:noFill/>
                    </a:lnR>
                    <a:lnT>
                      <a:noFill/>
                    </a:lnT>
                    <a:lnB>
                      <a:noFill/>
                    </a:lnB>
                  </a:tcPr>
                </a:tc>
                <a:tc>
                  <a:txBody>
                    <a:bodyPr/>
                    <a:lstStyle/>
                    <a:p>
                      <a:pPr algn="r" rtl="0" fontAlgn="b"/>
                      <a:r>
                        <a:rPr lang="de-CH" sz="900" b="1" i="0" u="none" strike="noStrike">
                          <a:solidFill>
                            <a:srgbClr val="000000"/>
                          </a:solidFill>
                          <a:effectLst/>
                          <a:latin typeface="Arial" panose="020B0604020202020204" pitchFamily="34" charset="0"/>
                        </a:rPr>
                        <a:t>2019</a:t>
                      </a:r>
                    </a:p>
                  </a:txBody>
                  <a:tcPr marL="6898" marR="6898" marT="6898" marB="0" anchor="b">
                    <a:lnL>
                      <a:noFill/>
                    </a:lnL>
                    <a:lnR>
                      <a:noFill/>
                    </a:lnR>
                    <a:lnT>
                      <a:noFill/>
                    </a:lnT>
                    <a:lnB>
                      <a:noFill/>
                    </a:lnB>
                  </a:tcPr>
                </a:tc>
                <a:extLst>
                  <a:ext uri="{0D108BD9-81ED-4DB2-BD59-A6C34878D82A}">
                    <a16:rowId xmlns:a16="http://schemas.microsoft.com/office/drawing/2014/main" val="1959787475"/>
                  </a:ext>
                </a:extLst>
              </a:tr>
              <a:tr h="172450">
                <a:tc>
                  <a:txBody>
                    <a:bodyPr/>
                    <a:lstStyle/>
                    <a:p>
                      <a:pPr algn="l" rtl="0" fontAlgn="b"/>
                      <a:r>
                        <a:rPr lang="de-CH" sz="900" b="1" i="0" u="none" strike="noStrike">
                          <a:solidFill>
                            <a:srgbClr val="000000"/>
                          </a:solidFill>
                          <a:effectLst/>
                          <a:latin typeface="Arial" panose="020B0604020202020204" pitchFamily="34" charset="0"/>
                        </a:rPr>
                        <a:t>Total Kanton St.Gallen</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9’849</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10’455</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10’788</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10’853</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10’932</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11’116</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11’263</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10’941</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10’635</a:t>
                      </a:r>
                    </a:p>
                  </a:txBody>
                  <a:tcPr marL="6898" marR="6898" marT="6898" marB="0" anchor="b">
                    <a:lnL>
                      <a:noFill/>
                    </a:lnL>
                    <a:lnR>
                      <a:noFill/>
                    </a:lnR>
                    <a:lnT>
                      <a:noFill/>
                    </a:lnT>
                    <a:lnB>
                      <a:noFill/>
                    </a:lnB>
                  </a:tcPr>
                </a:tc>
                <a:extLst>
                  <a:ext uri="{0D108BD9-81ED-4DB2-BD59-A6C34878D82A}">
                    <a16:rowId xmlns:a16="http://schemas.microsoft.com/office/drawing/2014/main" val="2778788310"/>
                  </a:ext>
                </a:extLst>
              </a:tr>
              <a:tr h="612196">
                <a:tc>
                  <a:txBody>
                    <a:bodyPr/>
                    <a:lstStyle/>
                    <a:p>
                      <a:pPr algn="l" rtl="0" fontAlgn="b"/>
                      <a:r>
                        <a:rPr lang="de-CH" sz="900" b="1" i="0" u="none" strike="noStrike">
                          <a:solidFill>
                            <a:srgbClr val="000000"/>
                          </a:solidFill>
                          <a:effectLst/>
                          <a:latin typeface="Arial" panose="020B0604020202020204" pitchFamily="34" charset="0"/>
                        </a:rPr>
                        <a:t>Total Ständige Wohnbevölkerung Kanton SG am Vorjahresende</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478’907</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483’156</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487’060</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491’699</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495’824</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499’065</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502’552</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507’697</a:t>
                      </a:r>
                    </a:p>
                  </a:txBody>
                  <a:tcPr marL="6898" marR="6898" marT="6898" marB="0" anchor="b">
                    <a:lnL>
                      <a:noFill/>
                    </a:lnL>
                    <a:lnR>
                      <a:noFill/>
                    </a:lnR>
                    <a:lnT>
                      <a:noFill/>
                    </a:lnT>
                    <a:lnB>
                      <a:noFill/>
                    </a:lnB>
                  </a:tcPr>
                </a:tc>
                <a:tc>
                  <a:txBody>
                    <a:bodyPr/>
                    <a:lstStyle/>
                    <a:p>
                      <a:pPr algn="r" rtl="0" fontAlgn="b"/>
                      <a:r>
                        <a:rPr lang="de-CH" sz="900" b="1" i="0" u="none" strike="noStrike">
                          <a:solidFill>
                            <a:srgbClr val="FF0000"/>
                          </a:solidFill>
                          <a:effectLst/>
                          <a:latin typeface="Arial" panose="020B0604020202020204" pitchFamily="34" charset="0"/>
                        </a:rPr>
                        <a:t>510’670</a:t>
                      </a:r>
                    </a:p>
                  </a:txBody>
                  <a:tcPr marL="6898" marR="6898" marT="6898" marB="0" anchor="b">
                    <a:lnL>
                      <a:noFill/>
                    </a:lnL>
                    <a:lnR>
                      <a:noFill/>
                    </a:lnR>
                    <a:lnT>
                      <a:noFill/>
                    </a:lnT>
                    <a:lnB>
                      <a:noFill/>
                    </a:lnB>
                  </a:tcPr>
                </a:tc>
                <a:extLst>
                  <a:ext uri="{0D108BD9-81ED-4DB2-BD59-A6C34878D82A}">
                    <a16:rowId xmlns:a16="http://schemas.microsoft.com/office/drawing/2014/main" val="2954173059"/>
                  </a:ext>
                </a:extLst>
              </a:tr>
              <a:tr h="258675">
                <a:tc>
                  <a:txBody>
                    <a:bodyPr/>
                    <a:lstStyle/>
                    <a:p>
                      <a:pPr algn="l" rtl="0" fontAlgn="b"/>
                      <a:r>
                        <a:rPr lang="de-CH" sz="900" b="1" i="0" u="none" strike="noStrike">
                          <a:solidFill>
                            <a:srgbClr val="0070C0"/>
                          </a:solidFill>
                          <a:effectLst/>
                          <a:latin typeface="Arial" panose="020B0604020202020204" pitchFamily="34" charset="0"/>
                        </a:rPr>
                        <a:t>Wahlkreis</a:t>
                      </a: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600" b="0" i="0" u="none" strike="noStrike">
                        <a:solidFill>
                          <a:srgbClr val="000000"/>
                        </a:solidFill>
                        <a:effectLst/>
                        <a:latin typeface="Arial" panose="020B060402020202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extLst>
                  <a:ext uri="{0D108BD9-81ED-4DB2-BD59-A6C34878D82A}">
                    <a16:rowId xmlns:a16="http://schemas.microsoft.com/office/drawing/2014/main" val="975290222"/>
                  </a:ext>
                </a:extLst>
              </a:tr>
              <a:tr h="172450">
                <a:tc>
                  <a:txBody>
                    <a:bodyPr/>
                    <a:lstStyle/>
                    <a:p>
                      <a:pPr algn="l" rtl="0" fontAlgn="b"/>
                      <a:r>
                        <a:rPr lang="de-CH" sz="900" b="1" i="0" u="none" strike="noStrike">
                          <a:solidFill>
                            <a:srgbClr val="000000"/>
                          </a:solidFill>
                          <a:effectLst/>
                          <a:latin typeface="Arial" panose="020B0604020202020204" pitchFamily="34" charset="0"/>
                        </a:rPr>
                        <a:t>Wahlkreis St.Gallen</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3’520</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3’765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3’959</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4’046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3’977</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4’118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4’209</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4’195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4’043</a:t>
                      </a:r>
                    </a:p>
                  </a:txBody>
                  <a:tcPr marL="6898" marR="6898" marT="6898" marB="0" anchor="b">
                    <a:lnL>
                      <a:noFill/>
                    </a:lnL>
                    <a:lnR>
                      <a:noFill/>
                    </a:lnR>
                    <a:lnT>
                      <a:noFill/>
                    </a:lnT>
                    <a:lnB>
                      <a:noFill/>
                    </a:lnB>
                  </a:tcPr>
                </a:tc>
                <a:extLst>
                  <a:ext uri="{0D108BD9-81ED-4DB2-BD59-A6C34878D82A}">
                    <a16:rowId xmlns:a16="http://schemas.microsoft.com/office/drawing/2014/main" val="1662112275"/>
                  </a:ext>
                </a:extLst>
              </a:tr>
              <a:tr h="172450">
                <a:tc>
                  <a:txBody>
                    <a:bodyPr/>
                    <a:lstStyle/>
                    <a:p>
                      <a:pPr algn="l" rtl="0" fontAlgn="b"/>
                      <a:r>
                        <a:rPr lang="de-CH" sz="900" b="1" i="0" u="none" strike="noStrike">
                          <a:solidFill>
                            <a:srgbClr val="000000"/>
                          </a:solidFill>
                          <a:effectLst/>
                          <a:latin typeface="Arial" panose="020B0604020202020204" pitchFamily="34" charset="0"/>
                        </a:rPr>
                        <a:t>Wahlkreis Rorschach</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704</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740</a:t>
                      </a:r>
                    </a:p>
                  </a:txBody>
                  <a:tcPr marL="6898" marR="6898" marT="6898" marB="0" anchor="b">
                    <a:lnL>
                      <a:noFill/>
                    </a:lnL>
                    <a:lnR>
                      <a:noFill/>
                    </a:lnR>
                    <a:lnT>
                      <a:noFill/>
                    </a:lnT>
                    <a:lnB>
                      <a:noFill/>
                    </a:lnB>
                  </a:tcPr>
                </a:tc>
                <a:tc>
                  <a:txBody>
                    <a:bodyPr/>
                    <a:lstStyle/>
                    <a:p>
                      <a:pPr algn="r" rtl="0" fontAlgn="b"/>
                      <a:r>
                        <a:rPr lang="de-CH" sz="900" b="0" i="0" u="none" strike="noStrike" dirty="0">
                          <a:solidFill>
                            <a:srgbClr val="000000"/>
                          </a:solidFill>
                          <a:effectLst/>
                          <a:latin typeface="Arial" panose="020B0604020202020204" pitchFamily="34" charset="0"/>
                        </a:rPr>
                        <a:t>798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784</a:t>
                      </a:r>
                    </a:p>
                  </a:txBody>
                  <a:tcPr marL="6898" marR="6898" marT="6898" marB="0" anchor="b">
                    <a:lnL>
                      <a:noFill/>
                    </a:lnL>
                    <a:lnR>
                      <a:noFill/>
                    </a:lnR>
                    <a:lnT>
                      <a:noFill/>
                    </a:lnT>
                    <a:lnB>
                      <a:noFill/>
                    </a:lnB>
                  </a:tcPr>
                </a:tc>
                <a:tc>
                  <a:txBody>
                    <a:bodyPr/>
                    <a:lstStyle/>
                    <a:p>
                      <a:pPr algn="r" rtl="0" fontAlgn="b"/>
                      <a:r>
                        <a:rPr lang="de-CH" sz="900" b="0" i="0" u="none" strike="noStrike" dirty="0">
                          <a:solidFill>
                            <a:srgbClr val="000000"/>
                          </a:solidFill>
                          <a:effectLst/>
                          <a:latin typeface="Arial" panose="020B0604020202020204" pitchFamily="34" charset="0"/>
                        </a:rPr>
                        <a:t>895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856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885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818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813</a:t>
                      </a:r>
                    </a:p>
                  </a:txBody>
                  <a:tcPr marL="6898" marR="6898" marT="6898" marB="0" anchor="b">
                    <a:lnL>
                      <a:noFill/>
                    </a:lnL>
                    <a:lnR>
                      <a:noFill/>
                    </a:lnR>
                    <a:lnT>
                      <a:noFill/>
                    </a:lnT>
                    <a:lnB>
                      <a:noFill/>
                    </a:lnB>
                  </a:tcPr>
                </a:tc>
                <a:extLst>
                  <a:ext uri="{0D108BD9-81ED-4DB2-BD59-A6C34878D82A}">
                    <a16:rowId xmlns:a16="http://schemas.microsoft.com/office/drawing/2014/main" val="547807007"/>
                  </a:ext>
                </a:extLst>
              </a:tr>
              <a:tr h="172450">
                <a:tc>
                  <a:txBody>
                    <a:bodyPr/>
                    <a:lstStyle/>
                    <a:p>
                      <a:pPr algn="l" rtl="0" fontAlgn="b"/>
                      <a:r>
                        <a:rPr lang="de-CH" sz="900" b="1" i="0" u="none" strike="noStrike">
                          <a:solidFill>
                            <a:srgbClr val="000000"/>
                          </a:solidFill>
                          <a:effectLst/>
                          <a:latin typeface="Arial" panose="020B0604020202020204" pitchFamily="34" charset="0"/>
                        </a:rPr>
                        <a:t>Wahlkreis Rheintal</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1’066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977</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1’178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1’143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1’143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1’150</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1’096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1’044</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999</a:t>
                      </a:r>
                    </a:p>
                  </a:txBody>
                  <a:tcPr marL="6898" marR="6898" marT="6898" marB="0" anchor="b">
                    <a:lnL>
                      <a:noFill/>
                    </a:lnL>
                    <a:lnR>
                      <a:noFill/>
                    </a:lnR>
                    <a:lnT>
                      <a:noFill/>
                    </a:lnT>
                    <a:lnB>
                      <a:noFill/>
                    </a:lnB>
                  </a:tcPr>
                </a:tc>
                <a:extLst>
                  <a:ext uri="{0D108BD9-81ED-4DB2-BD59-A6C34878D82A}">
                    <a16:rowId xmlns:a16="http://schemas.microsoft.com/office/drawing/2014/main" val="4132353991"/>
                  </a:ext>
                </a:extLst>
              </a:tr>
              <a:tr h="172450">
                <a:tc>
                  <a:txBody>
                    <a:bodyPr/>
                    <a:lstStyle/>
                    <a:p>
                      <a:pPr algn="l" rtl="0" fontAlgn="b"/>
                      <a:r>
                        <a:rPr lang="de-CH" sz="900" b="1" i="0" u="none" strike="noStrike">
                          <a:solidFill>
                            <a:srgbClr val="000000"/>
                          </a:solidFill>
                          <a:effectLst/>
                          <a:latin typeface="Arial" panose="020B0604020202020204" pitchFamily="34" charset="0"/>
                        </a:rPr>
                        <a:t>Wahlkreis Werdenberg</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645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692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664</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632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585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564</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581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596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643</a:t>
                      </a:r>
                    </a:p>
                  </a:txBody>
                  <a:tcPr marL="6898" marR="6898" marT="6898" marB="0" anchor="b">
                    <a:lnL>
                      <a:noFill/>
                    </a:lnL>
                    <a:lnR>
                      <a:noFill/>
                    </a:lnR>
                    <a:lnT>
                      <a:noFill/>
                    </a:lnT>
                    <a:lnB>
                      <a:noFill/>
                    </a:lnB>
                  </a:tcPr>
                </a:tc>
                <a:extLst>
                  <a:ext uri="{0D108BD9-81ED-4DB2-BD59-A6C34878D82A}">
                    <a16:rowId xmlns:a16="http://schemas.microsoft.com/office/drawing/2014/main" val="1926513989"/>
                  </a:ext>
                </a:extLst>
              </a:tr>
              <a:tr h="172450">
                <a:tc>
                  <a:txBody>
                    <a:bodyPr/>
                    <a:lstStyle/>
                    <a:p>
                      <a:pPr algn="l" rtl="0" fontAlgn="b"/>
                      <a:r>
                        <a:rPr lang="de-CH" sz="900" b="1" i="0" u="none" strike="noStrike">
                          <a:solidFill>
                            <a:srgbClr val="000000"/>
                          </a:solidFill>
                          <a:effectLst/>
                          <a:latin typeface="Arial" panose="020B0604020202020204" pitchFamily="34" charset="0"/>
                        </a:rPr>
                        <a:t>Wahlkreis Sarganserland</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542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509</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598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567</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569</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571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545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509</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455</a:t>
                      </a:r>
                    </a:p>
                  </a:txBody>
                  <a:tcPr marL="6898" marR="6898" marT="6898" marB="0" anchor="b">
                    <a:lnL>
                      <a:noFill/>
                    </a:lnL>
                    <a:lnR>
                      <a:noFill/>
                    </a:lnR>
                    <a:lnT>
                      <a:noFill/>
                    </a:lnT>
                    <a:lnB>
                      <a:noFill/>
                    </a:lnB>
                  </a:tcPr>
                </a:tc>
                <a:extLst>
                  <a:ext uri="{0D108BD9-81ED-4DB2-BD59-A6C34878D82A}">
                    <a16:rowId xmlns:a16="http://schemas.microsoft.com/office/drawing/2014/main" val="1773702622"/>
                  </a:ext>
                </a:extLst>
              </a:tr>
              <a:tr h="172450">
                <a:tc>
                  <a:txBody>
                    <a:bodyPr/>
                    <a:lstStyle/>
                    <a:p>
                      <a:pPr algn="l" rtl="0" fontAlgn="b"/>
                      <a:r>
                        <a:rPr lang="de-CH" sz="900" b="1" i="0" u="none" strike="noStrike">
                          <a:solidFill>
                            <a:srgbClr val="000000"/>
                          </a:solidFill>
                          <a:effectLst/>
                          <a:latin typeface="Arial" panose="020B0604020202020204" pitchFamily="34" charset="0"/>
                        </a:rPr>
                        <a:t>Wahlkreis See-Gaster</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1’038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1’076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1’055</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1’092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1’078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1’061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1’076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1082</a:t>
                      </a:r>
                    </a:p>
                  </a:txBody>
                  <a:tcPr marL="6898" marR="6898" marT="6898" marB="0" anchor="b">
                    <a:lnL>
                      <a:noFill/>
                    </a:lnL>
                    <a:lnR>
                      <a:noFill/>
                    </a:lnR>
                    <a:lnT>
                      <a:noFill/>
                    </a:lnT>
                    <a:lnB>
                      <a:noFill/>
                    </a:lnB>
                  </a:tcPr>
                </a:tc>
                <a:tc>
                  <a:txBody>
                    <a:bodyPr/>
                    <a:lstStyle/>
                    <a:p>
                      <a:pPr algn="r" rtl="0" fontAlgn="b"/>
                      <a:r>
                        <a:rPr lang="de-CH" sz="900" b="1" i="0" u="none" strike="noStrike" dirty="0">
                          <a:solidFill>
                            <a:srgbClr val="FF0000"/>
                          </a:solidFill>
                          <a:effectLst/>
                          <a:latin typeface="Arial" panose="020B0604020202020204" pitchFamily="34" charset="0"/>
                        </a:rPr>
                        <a:t>1014</a:t>
                      </a:r>
                    </a:p>
                  </a:txBody>
                  <a:tcPr marL="6898" marR="6898" marT="6898" marB="0" anchor="b">
                    <a:lnL>
                      <a:noFill/>
                    </a:lnL>
                    <a:lnR>
                      <a:noFill/>
                    </a:lnR>
                    <a:lnT>
                      <a:noFill/>
                    </a:lnT>
                    <a:lnB>
                      <a:noFill/>
                    </a:lnB>
                  </a:tcPr>
                </a:tc>
                <a:extLst>
                  <a:ext uri="{0D108BD9-81ED-4DB2-BD59-A6C34878D82A}">
                    <a16:rowId xmlns:a16="http://schemas.microsoft.com/office/drawing/2014/main" val="1629974719"/>
                  </a:ext>
                </a:extLst>
              </a:tr>
              <a:tr h="172450">
                <a:tc>
                  <a:txBody>
                    <a:bodyPr/>
                    <a:lstStyle/>
                    <a:p>
                      <a:pPr algn="l" rtl="0" fontAlgn="b"/>
                      <a:r>
                        <a:rPr lang="de-CH" sz="900" b="1" i="0" u="none" strike="noStrike">
                          <a:solidFill>
                            <a:srgbClr val="000000"/>
                          </a:solidFill>
                          <a:effectLst/>
                          <a:latin typeface="Arial" panose="020B0604020202020204" pitchFamily="34" charset="0"/>
                        </a:rPr>
                        <a:t>Wahlkreis Toggenburg</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886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962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980</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1’003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967</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1’061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998</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1003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980</a:t>
                      </a:r>
                    </a:p>
                  </a:txBody>
                  <a:tcPr marL="6898" marR="6898" marT="6898" marB="0" anchor="b">
                    <a:lnL>
                      <a:noFill/>
                    </a:lnL>
                    <a:lnR>
                      <a:noFill/>
                    </a:lnR>
                    <a:lnT>
                      <a:noFill/>
                    </a:lnT>
                    <a:lnB>
                      <a:noFill/>
                    </a:lnB>
                  </a:tcPr>
                </a:tc>
                <a:extLst>
                  <a:ext uri="{0D108BD9-81ED-4DB2-BD59-A6C34878D82A}">
                    <a16:rowId xmlns:a16="http://schemas.microsoft.com/office/drawing/2014/main" val="987923857"/>
                  </a:ext>
                </a:extLst>
              </a:tr>
              <a:tr h="172450">
                <a:tc>
                  <a:txBody>
                    <a:bodyPr/>
                    <a:lstStyle/>
                    <a:p>
                      <a:pPr algn="l" rtl="0" fontAlgn="b"/>
                      <a:r>
                        <a:rPr lang="de-CH" sz="900" b="1" i="0" u="none" strike="noStrike">
                          <a:solidFill>
                            <a:srgbClr val="000000"/>
                          </a:solidFill>
                          <a:effectLst/>
                          <a:latin typeface="Arial" panose="020B0604020202020204" pitchFamily="34" charset="0"/>
                        </a:rPr>
                        <a:t>Wahlkreis Wil</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1’553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1’563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1’662</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1’591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1’660</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1’871</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1’963</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1806</a:t>
                      </a:r>
                    </a:p>
                  </a:txBody>
                  <a:tcPr marL="6898" marR="6898" marT="6898" marB="0" anchor="b">
                    <a:lnL>
                      <a:noFill/>
                    </a:lnL>
                    <a:lnR>
                      <a:noFill/>
                    </a:lnR>
                    <a:lnT>
                      <a:noFill/>
                    </a:lnT>
                    <a:lnB>
                      <a:noFill/>
                    </a:lnB>
                  </a:tcPr>
                </a:tc>
                <a:tc>
                  <a:txBody>
                    <a:bodyPr/>
                    <a:lstStyle/>
                    <a:p>
                      <a:pPr algn="r" rtl="0" fontAlgn="b"/>
                      <a:r>
                        <a:rPr lang="de-CH" sz="900" b="0" i="0" u="none" strike="noStrike">
                          <a:solidFill>
                            <a:srgbClr val="000000"/>
                          </a:solidFill>
                          <a:effectLst/>
                          <a:latin typeface="Arial" panose="020B0604020202020204" pitchFamily="34" charset="0"/>
                        </a:rPr>
                        <a:t>1831</a:t>
                      </a:r>
                    </a:p>
                  </a:txBody>
                  <a:tcPr marL="6898" marR="6898" marT="6898" marB="0" anchor="b">
                    <a:lnL>
                      <a:noFill/>
                    </a:lnL>
                    <a:lnR>
                      <a:noFill/>
                    </a:lnR>
                    <a:lnT>
                      <a:noFill/>
                    </a:lnT>
                    <a:lnB>
                      <a:noFill/>
                    </a:lnB>
                  </a:tcPr>
                </a:tc>
                <a:extLst>
                  <a:ext uri="{0D108BD9-81ED-4DB2-BD59-A6C34878D82A}">
                    <a16:rowId xmlns:a16="http://schemas.microsoft.com/office/drawing/2014/main" val="1165731054"/>
                  </a:ext>
                </a:extLst>
              </a:tr>
              <a:tr h="165552">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extLst>
                  <a:ext uri="{0D108BD9-81ED-4DB2-BD59-A6C34878D82A}">
                    <a16:rowId xmlns:a16="http://schemas.microsoft.com/office/drawing/2014/main" val="902918323"/>
                  </a:ext>
                </a:extLst>
              </a:tr>
              <a:tr h="165552">
                <a:tc>
                  <a:txBody>
                    <a:bodyPr/>
                    <a:lstStyle/>
                    <a:p>
                      <a:pPr algn="l" rtl="0" fontAlgn="b"/>
                      <a:r>
                        <a:rPr lang="de-CH" sz="900" b="0" i="0" u="none" strike="noStrike">
                          <a:solidFill>
                            <a:srgbClr val="000000"/>
                          </a:solidFill>
                          <a:effectLst/>
                          <a:latin typeface="Arial" panose="020B0604020202020204" pitchFamily="34" charset="0"/>
                        </a:rPr>
                        <a:t>Stand: 06.01.2021</a:t>
                      </a: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a:solidFill>
                          <a:srgbClr val="000000"/>
                        </a:solidFill>
                        <a:effectLst/>
                        <a:latin typeface="Calibri" panose="020F0502020204030204" pitchFamily="34" charset="0"/>
                      </a:endParaRPr>
                    </a:p>
                  </a:txBody>
                  <a:tcPr marL="6898" marR="6898" marT="6898" marB="0" anchor="b">
                    <a:lnL>
                      <a:noFill/>
                    </a:lnL>
                    <a:lnR>
                      <a:noFill/>
                    </a:lnR>
                    <a:lnT>
                      <a:noFill/>
                    </a:lnT>
                    <a:lnB>
                      <a:noFill/>
                    </a:lnB>
                  </a:tcPr>
                </a:tc>
                <a:tc>
                  <a:txBody>
                    <a:bodyPr/>
                    <a:lstStyle/>
                    <a:p>
                      <a:pPr algn="l" fontAlgn="b"/>
                      <a:endParaRPr lang="de-CH" sz="1000" b="0" i="0" u="none" strike="noStrike" dirty="0">
                        <a:solidFill>
                          <a:srgbClr val="000000"/>
                        </a:solidFill>
                        <a:effectLst/>
                        <a:latin typeface="Calibri" panose="020F0502020204030204" pitchFamily="34" charset="0"/>
                      </a:endParaRPr>
                    </a:p>
                  </a:txBody>
                  <a:tcPr marL="6898" marR="6898" marT="6898" marB="0" anchor="b">
                    <a:lnL>
                      <a:noFill/>
                    </a:lnL>
                    <a:lnR>
                      <a:noFill/>
                    </a:lnR>
                    <a:lnT>
                      <a:noFill/>
                    </a:lnT>
                    <a:lnB>
                      <a:noFill/>
                    </a:lnB>
                  </a:tcPr>
                </a:tc>
                <a:extLst>
                  <a:ext uri="{0D108BD9-81ED-4DB2-BD59-A6C34878D82A}">
                    <a16:rowId xmlns:a16="http://schemas.microsoft.com/office/drawing/2014/main" val="1598123328"/>
                  </a:ext>
                </a:extLst>
              </a:tr>
            </a:tbl>
          </a:graphicData>
        </a:graphic>
      </p:graphicFrame>
    </p:spTree>
    <p:extLst>
      <p:ext uri="{BB962C8B-B14F-4D97-AF65-F5344CB8AC3E}">
        <p14:creationId xmlns:p14="http://schemas.microsoft.com/office/powerpoint/2010/main" val="983596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78"/>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8800"/>
            <a:ext cx="6804328" cy="436448"/>
          </a:xfrm>
          <a:prstGeom prst="rect">
            <a:avLst/>
          </a:prstGeom>
          <a:noFill/>
        </p:spPr>
        <p:txBody>
          <a:bodyPr wrap="square" rtlCol="0">
            <a:noAutofit/>
          </a:bodyPr>
          <a:lstStyle/>
          <a:p>
            <a:pPr>
              <a:lnSpc>
                <a:spcPts val="2800"/>
              </a:lnSpc>
            </a:pPr>
            <a:r>
              <a:rPr lang="de-CH" sz="3000" b="1" dirty="0">
                <a:solidFill>
                  <a:srgbClr val="C00000"/>
                </a:solidFill>
                <a:latin typeface="Arial" panose="020B0604020202020204" pitchFamily="34" charset="0"/>
                <a:cs typeface="Arial" panose="020B0604020202020204" pitchFamily="34" charset="0"/>
              </a:rPr>
              <a:t>Sozialhilfequote Alter</a:t>
            </a:r>
            <a:br>
              <a:rPr lang="de-CH" sz="3000" b="1" dirty="0">
                <a:solidFill>
                  <a:srgbClr val="E90B30"/>
                </a:solidFill>
                <a:latin typeface="Arial" panose="020B0604020202020204" pitchFamily="34" charset="0"/>
                <a:cs typeface="Arial" panose="020B0604020202020204" pitchFamily="34" charset="0"/>
              </a:rPr>
            </a:br>
            <a:r>
              <a:rPr lang="de-CH" sz="2000" b="1" dirty="0">
                <a:solidFill>
                  <a:srgbClr val="C00000"/>
                </a:solidFill>
                <a:latin typeface="Arial" panose="020B0604020202020204" pitchFamily="34" charset="0"/>
                <a:cs typeface="Arial" panose="020B0604020202020204" pitchFamily="34" charset="0"/>
              </a:rPr>
              <a:t>Minderjährige tragen das höchste Sozialhilferisiko</a:t>
            </a:r>
          </a:p>
          <a:p>
            <a:pPr>
              <a:lnSpc>
                <a:spcPts val="2800"/>
              </a:lnSpc>
            </a:pPr>
            <a:endParaRPr lang="de-CH" sz="2000" b="1" dirty="0">
              <a:solidFill>
                <a:srgbClr val="C00000"/>
              </a:solidFill>
              <a:latin typeface="Arial" panose="020B0604020202020204" pitchFamily="34" charset="0"/>
              <a:cs typeface="Arial" panose="020B0604020202020204" pitchFamily="34" charset="0"/>
            </a:endParaRPr>
          </a:p>
          <a:p>
            <a:pPr>
              <a:lnSpc>
                <a:spcPts val="2800"/>
              </a:lnSpc>
            </a:pPr>
            <a:endParaRPr lang="de-CH" sz="2000" b="1" dirty="0">
              <a:solidFill>
                <a:srgbClr val="C00000"/>
              </a:solidFill>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p:txBody>
      </p:sp>
      <p:graphicFrame>
        <p:nvGraphicFramePr>
          <p:cNvPr id="6" name="Diagramm 5">
            <a:extLst>
              <a:ext uri="{FF2B5EF4-FFF2-40B4-BE49-F238E27FC236}">
                <a16:creationId xmlns:a16="http://schemas.microsoft.com/office/drawing/2014/main" id="{CBD440ED-02E9-45FA-B636-D71F50ACC209}"/>
              </a:ext>
            </a:extLst>
          </p:cNvPr>
          <p:cNvGraphicFramePr>
            <a:graphicFrameLocks/>
          </p:cNvGraphicFramePr>
          <p:nvPr/>
        </p:nvGraphicFramePr>
        <p:xfrm>
          <a:off x="899592" y="2636912"/>
          <a:ext cx="5633085" cy="37404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2445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78"/>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49</a:t>
            </a:fld>
            <a:endParaRPr lang="de-CH" sz="1600" dirty="0">
              <a:solidFill>
                <a:srgbClr val="E90B30"/>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14AE65DE-706B-4B00-8E3F-6004E80021F2}"/>
              </a:ext>
            </a:extLst>
          </p:cNvPr>
          <p:cNvSpPr txBox="1">
            <a:spLocks noChangeAspect="1"/>
          </p:cNvSpPr>
          <p:nvPr/>
        </p:nvSpPr>
        <p:spPr>
          <a:xfrm>
            <a:off x="737788" y="1751125"/>
            <a:ext cx="730838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Sozialhilfe:</a:t>
            </a:r>
          </a:p>
          <a:p>
            <a:pPr>
              <a:lnSpc>
                <a:spcPts val="2800"/>
              </a:lnSpc>
            </a:pPr>
            <a:r>
              <a:rPr lang="de-CH" sz="3000" b="1" dirty="0">
                <a:solidFill>
                  <a:srgbClr val="E90B30"/>
                </a:solidFill>
                <a:latin typeface="Arial" panose="020B0604020202020204" pitchFamily="34" charset="0"/>
                <a:cs typeface="Arial" panose="020B0604020202020204" pitchFamily="34" charset="0"/>
              </a:rPr>
              <a:t>– Wohnansätze je nach Gemeinde</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r>
              <a:rPr lang="de-CH" sz="2000" dirty="0">
                <a:solidFill>
                  <a:srgbClr val="E90B30"/>
                </a:solidFill>
                <a:latin typeface="Arial" panose="020B0604020202020204" pitchFamily="34" charset="0"/>
                <a:cs typeface="Arial" panose="020B0604020202020204" pitchFamily="34" charset="0"/>
              </a:rPr>
              <a:t>z.B.  Uznach:</a:t>
            </a:r>
          </a:p>
          <a:p>
            <a:r>
              <a:rPr lang="de-CH" dirty="0"/>
              <a:t>Einzelperson bis 25 Jahre (Jugendliche)                	Fr. 800.—</a:t>
            </a:r>
          </a:p>
          <a:p>
            <a:r>
              <a:rPr lang="de-CH" dirty="0"/>
              <a:t>Einzelperson ab 25 Jahren                                  	Fr. 900.—</a:t>
            </a:r>
            <a:br>
              <a:rPr lang="de-CH" dirty="0"/>
            </a:br>
            <a:r>
              <a:rPr lang="de-CH" dirty="0"/>
              <a:t>Vierköpfige Familie                                                   	Fr. 1500.—</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buClr>
                <a:srgbClr val="E90B30"/>
              </a:buClr>
            </a:pPr>
            <a:r>
              <a:rPr lang="de-CH" sz="2000" dirty="0">
                <a:solidFill>
                  <a:srgbClr val="E90B30"/>
                </a:solidFill>
                <a:latin typeface="Arial" panose="020B0604020202020204" pitchFamily="34" charset="0"/>
                <a:cs typeface="Arial" panose="020B0604020202020204" pitchFamily="34" charset="0"/>
              </a:rPr>
              <a:t>z.B.  Rapperswil-Jona:</a:t>
            </a:r>
          </a:p>
          <a:p>
            <a:r>
              <a:rPr lang="de-CH" dirty="0"/>
              <a:t>Einzelperson bis 25 Jahre (Jugendliche)           	 Fr. 800.—</a:t>
            </a:r>
          </a:p>
          <a:p>
            <a:r>
              <a:rPr lang="de-CH" dirty="0"/>
              <a:t>Einzelperson ab 25 Jahren                                  	 Fr. 1100.—</a:t>
            </a:r>
            <a:br>
              <a:rPr lang="de-CH" dirty="0"/>
            </a:br>
            <a:r>
              <a:rPr lang="de-CH" dirty="0"/>
              <a:t>Vierköpfige Familie                                              	 Fr. 1700.—</a:t>
            </a:r>
          </a:p>
          <a:p>
            <a:pPr>
              <a:lnSpc>
                <a:spcPts val="2800"/>
              </a:lnSpc>
              <a:buClr>
                <a:srgbClr val="E90B30"/>
              </a:buClr>
            </a:pPr>
            <a:endParaRPr lang="de-CH" dirty="0"/>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57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a:t>
            </a:fld>
            <a:endParaRPr lang="de-CH" sz="1600" dirty="0">
              <a:solidFill>
                <a:srgbClr val="E90B3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64EBC65-860D-47BD-B982-E570908175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87493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6522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Armutsfallen / Armutsgründe</a:t>
            </a:r>
            <a:br>
              <a:rPr lang="de-CH" sz="3000" b="1" dirty="0">
                <a:solidFill>
                  <a:srgbClr val="E90B30"/>
                </a:solidFill>
                <a:latin typeface="Arial" panose="020B0604020202020204" pitchFamily="34" charset="0"/>
                <a:cs typeface="Arial" panose="020B0604020202020204" pitchFamily="34" charset="0"/>
              </a:rPr>
            </a:br>
            <a:r>
              <a:rPr lang="de-CH" sz="2000" b="1" dirty="0">
                <a:latin typeface="Arial" panose="020B0604020202020204" pitchFamily="34" charset="0"/>
                <a:cs typeface="Arial" panose="020B0604020202020204" pitchFamily="34" charset="0"/>
              </a:rPr>
              <a:t>(90% der beratenen KlientInnen)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76" y="2708920"/>
            <a:ext cx="5335200" cy="35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714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9"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3189" y="1292730"/>
            <a:ext cx="5400000" cy="3792454"/>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Arbeitsplatzverlust</a:t>
            </a:r>
          </a:p>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grpSp>
        <p:nvGrpSpPr>
          <p:cNvPr id="9" name="Gruppieren 8"/>
          <p:cNvGrpSpPr/>
          <p:nvPr/>
        </p:nvGrpSpPr>
        <p:grpSpPr>
          <a:xfrm>
            <a:off x="827584" y="1916832"/>
            <a:ext cx="4176464" cy="3024336"/>
            <a:chOff x="0" y="0"/>
            <a:chExt cx="2699951" cy="1797909"/>
          </a:xfrm>
        </p:grpSpPr>
        <p:pic>
          <p:nvPicPr>
            <p:cNvPr id="13" name="il_fi" descr="http://www.caritas.bz.it/images/content/167364_19775_1_N_0_0_0_2083050/arbeitslos-caritasschweiz-urs-siegenthaler.jpg"/>
            <p:cNvPicPr>
              <a:picLocks noChangeAspect="1"/>
            </p:cNvPicPr>
            <p:nvPr/>
          </p:nvPicPr>
          <p:blipFill>
            <a:blip r:embed="rId4" cstate="print"/>
            <a:srcRect/>
            <a:stretch>
              <a:fillRect/>
            </a:stretch>
          </p:blipFill>
          <p:spPr bwMode="auto">
            <a:xfrm>
              <a:off x="0" y="0"/>
              <a:ext cx="2699951" cy="1797909"/>
            </a:xfrm>
            <a:prstGeom prst="rect">
              <a:avLst/>
            </a:prstGeom>
            <a:noFill/>
            <a:ln w="9525">
              <a:noFill/>
              <a:miter lim="800000"/>
              <a:headEnd/>
              <a:tailEnd/>
            </a:ln>
          </p:spPr>
        </p:pic>
        <p:pic>
          <p:nvPicPr>
            <p:cNvPr id="14" name="il_fi" descr="http://media.schweizerbauer.ch/images/65891_arbeitslos_web.jpg"/>
            <p:cNvPicPr>
              <a:picLocks noChangeAspect="1"/>
            </p:cNvPicPr>
            <p:nvPr/>
          </p:nvPicPr>
          <p:blipFill>
            <a:blip r:embed="rId5" cstate="print"/>
            <a:srcRect/>
            <a:stretch>
              <a:fillRect/>
            </a:stretch>
          </p:blipFill>
          <p:spPr bwMode="auto">
            <a:xfrm>
              <a:off x="234778" y="951471"/>
              <a:ext cx="962069" cy="720000"/>
            </a:xfrm>
            <a:prstGeom prst="rect">
              <a:avLst/>
            </a:prstGeom>
            <a:noFill/>
            <a:ln w="9525">
              <a:noFill/>
              <a:miter lim="800000"/>
              <a:headEnd/>
              <a:tailEnd/>
            </a:ln>
          </p:spPr>
        </p:pic>
      </p:grpSp>
      <p:sp>
        <p:nvSpPr>
          <p:cNvPr id="3" name="Rechteck 2"/>
          <p:cNvSpPr/>
          <p:nvPr/>
        </p:nvSpPr>
        <p:spPr>
          <a:xfrm>
            <a:off x="753189" y="5301208"/>
            <a:ext cx="6771139" cy="1132361"/>
          </a:xfrm>
          <a:prstGeom prst="rect">
            <a:avLst/>
          </a:prstGeom>
        </p:spPr>
        <p:txBody>
          <a:bodyPr wrap="square">
            <a:spAutoFit/>
          </a:bodyPr>
          <a:lstStyle/>
          <a:p>
            <a:pPr>
              <a:lnSpc>
                <a:spcPts val="2800"/>
              </a:lnSpc>
              <a:buClr>
                <a:srgbClr val="E90B30"/>
              </a:buClr>
            </a:pPr>
            <a:r>
              <a:rPr lang="de-CH" dirty="0">
                <a:latin typeface="Arial" panose="020B0604020202020204" pitchFamily="34" charset="0"/>
                <a:cs typeface="Arial" panose="020B0604020202020204" pitchFamily="34" charset="0"/>
              </a:rPr>
              <a:t>RAV: Nur noch 70% - 80% vom Lohn.</a:t>
            </a:r>
          </a:p>
          <a:p>
            <a:pPr>
              <a:lnSpc>
                <a:spcPts val="2800"/>
              </a:lnSpc>
              <a:buClr>
                <a:srgbClr val="E90B30"/>
              </a:buClr>
            </a:pPr>
            <a:r>
              <a:rPr lang="de-CH" dirty="0">
                <a:latin typeface="Arial" panose="020B0604020202020204" pitchFamily="34" charset="0"/>
                <a:cs typeface="Arial" panose="020B0604020202020204" pitchFamily="34" charset="0"/>
              </a:rPr>
              <a:t>         Aus Fr. 3000.- wird 2100.- oder aus 5000.- wird 4000.-!!!</a:t>
            </a:r>
          </a:p>
          <a:p>
            <a:pPr>
              <a:lnSpc>
                <a:spcPts val="2800"/>
              </a:lnSpc>
              <a:buClr>
                <a:srgbClr val="E90B30"/>
              </a:buClr>
            </a:pPr>
            <a:r>
              <a:rPr lang="de-CH" dirty="0">
                <a:latin typeface="Arial" panose="020B0604020202020204" pitchFamily="34" charset="0"/>
                <a:cs typeface="Arial" panose="020B0604020202020204" pitchFamily="34" charset="0"/>
              </a:rPr>
              <a:t>         Am Anfang immer Einstelltage</a:t>
            </a:r>
          </a:p>
        </p:txBody>
      </p:sp>
    </p:spTree>
    <p:extLst>
      <p:ext uri="{BB962C8B-B14F-4D97-AF65-F5344CB8AC3E}">
        <p14:creationId xmlns:p14="http://schemas.microsoft.com/office/powerpoint/2010/main" val="2975536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196753"/>
            <a:ext cx="5076136" cy="4413924"/>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Krankheit / Unfall</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grpSp>
        <p:nvGrpSpPr>
          <p:cNvPr id="7" name="Gruppieren 6"/>
          <p:cNvGrpSpPr/>
          <p:nvPr/>
        </p:nvGrpSpPr>
        <p:grpSpPr>
          <a:xfrm>
            <a:off x="827584" y="1844824"/>
            <a:ext cx="4824536" cy="3528392"/>
            <a:chOff x="0" y="0"/>
            <a:chExt cx="2743200" cy="1797909"/>
          </a:xfrm>
        </p:grpSpPr>
        <p:pic>
          <p:nvPicPr>
            <p:cNvPr id="10" name="il_fi" descr="http://ais.badische-zeitung.de/piece/01/77/1c/b9/24583353.jpg"/>
            <p:cNvPicPr>
              <a:picLocks noChangeAspect="1"/>
            </p:cNvPicPr>
            <p:nvPr/>
          </p:nvPicPr>
          <p:blipFill>
            <a:blip r:embed="rId4" cstate="print"/>
            <a:srcRect/>
            <a:stretch>
              <a:fillRect/>
            </a:stretch>
          </p:blipFill>
          <p:spPr bwMode="auto">
            <a:xfrm>
              <a:off x="0" y="0"/>
              <a:ext cx="1458097" cy="1797909"/>
            </a:xfrm>
            <a:prstGeom prst="rect">
              <a:avLst/>
            </a:prstGeom>
            <a:noFill/>
            <a:ln w="9525">
              <a:noFill/>
              <a:miter lim="800000"/>
              <a:headEnd/>
              <a:tailEnd/>
            </a:ln>
          </p:spPr>
        </p:pic>
        <p:pic>
          <p:nvPicPr>
            <p:cNvPr id="11" name="il_fi" descr="http://www.kirchenkreis-minden.de/images/pressefotovortragsreihekrankenhausseelsorge.jpg"/>
            <p:cNvPicPr>
              <a:picLocks noChangeAspect="1"/>
            </p:cNvPicPr>
            <p:nvPr/>
          </p:nvPicPr>
          <p:blipFill>
            <a:blip r:embed="rId5" cstate="print"/>
            <a:srcRect/>
            <a:stretch>
              <a:fillRect/>
            </a:stretch>
          </p:blipFill>
          <p:spPr bwMode="auto">
            <a:xfrm>
              <a:off x="1340708" y="0"/>
              <a:ext cx="1402492" cy="902044"/>
            </a:xfrm>
            <a:prstGeom prst="rect">
              <a:avLst/>
            </a:prstGeom>
            <a:noFill/>
            <a:ln w="9525">
              <a:noFill/>
              <a:miter lim="800000"/>
              <a:headEnd/>
              <a:tailEnd/>
            </a:ln>
          </p:spPr>
        </p:pic>
        <p:pic>
          <p:nvPicPr>
            <p:cNvPr id="12" name="il_fi" descr="http://media.viennablog.at/14966/20070506-burnout.jpg"/>
            <p:cNvPicPr>
              <a:picLocks noChangeAspect="1"/>
            </p:cNvPicPr>
            <p:nvPr/>
          </p:nvPicPr>
          <p:blipFill rotWithShape="1">
            <a:blip r:embed="rId6" cstate="print"/>
            <a:srcRect l="5439"/>
            <a:stretch/>
          </p:blipFill>
          <p:spPr bwMode="auto">
            <a:xfrm>
              <a:off x="1340708" y="902044"/>
              <a:ext cx="1396313" cy="895865"/>
            </a:xfrm>
            <a:prstGeom prst="rect">
              <a:avLst/>
            </a:prstGeom>
            <a:noFill/>
            <a:ln>
              <a:noFill/>
            </a:ln>
            <a:extLst>
              <a:ext uri="{53640926-AAD7-44D8-BBD7-CCE9431645EC}">
                <a14:shadowObscured xmlns:a14="http://schemas.microsoft.com/office/drawing/2010/main"/>
              </a:ext>
            </a:extLst>
          </p:spPr>
        </p:pic>
      </p:grpSp>
      <p:sp>
        <p:nvSpPr>
          <p:cNvPr id="3" name="Rechteck 2"/>
          <p:cNvSpPr/>
          <p:nvPr/>
        </p:nvSpPr>
        <p:spPr>
          <a:xfrm>
            <a:off x="720000" y="6039120"/>
            <a:ext cx="7596416" cy="414216"/>
          </a:xfrm>
          <a:prstGeom prst="rect">
            <a:avLst/>
          </a:prstGeom>
        </p:spPr>
        <p:txBody>
          <a:bodyPr wrap="square">
            <a:spAutoFit/>
          </a:bodyPr>
          <a:lstStyle/>
          <a:p>
            <a:pPr>
              <a:lnSpc>
                <a:spcPts val="2800"/>
              </a:lnSpc>
              <a:buClr>
                <a:srgbClr val="E90B30"/>
              </a:buClr>
            </a:pPr>
            <a:r>
              <a:rPr lang="de-CH" dirty="0">
                <a:latin typeface="Arial" panose="020B0604020202020204" pitchFamily="34" charset="0"/>
                <a:cs typeface="Arial" panose="020B0604020202020204" pitchFamily="34" charset="0"/>
              </a:rPr>
              <a:t>Nur noch 80% Lohn je nach Arbeitgeber oder gar kein Einkommen mehr</a:t>
            </a:r>
          </a:p>
        </p:txBody>
      </p:sp>
    </p:spTree>
    <p:extLst>
      <p:ext uri="{BB962C8B-B14F-4D97-AF65-F5344CB8AC3E}">
        <p14:creationId xmlns:p14="http://schemas.microsoft.com/office/powerpoint/2010/main" val="2495007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1" y="-35617"/>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189826"/>
            <a:ext cx="637228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Beispiel aus der Praxis</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Familie mit 2 Kindern - Vater ist psychisch erkrankt.</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Einkommen: Krankentaggeld</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2780928"/>
            <a:ext cx="480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a:extLst>
              <a:ext uri="{FF2B5EF4-FFF2-40B4-BE49-F238E27FC236}">
                <a16:creationId xmlns:a16="http://schemas.microsoft.com/office/drawing/2014/main" id="{0DC101AA-7380-4793-928C-CD6F76B36DD9}"/>
              </a:ext>
            </a:extLst>
          </p:cNvPr>
          <p:cNvSpPr/>
          <p:nvPr/>
        </p:nvSpPr>
        <p:spPr>
          <a:xfrm>
            <a:off x="637648" y="5661248"/>
            <a:ext cx="7596416" cy="1132361"/>
          </a:xfrm>
          <a:prstGeom prst="rect">
            <a:avLst/>
          </a:prstGeom>
        </p:spPr>
        <p:txBody>
          <a:bodyPr wrap="square">
            <a:spAutoFit/>
          </a:bodyPr>
          <a:lstStyle/>
          <a:p>
            <a:pPr>
              <a:lnSpc>
                <a:spcPts val="2800"/>
              </a:lnSpc>
              <a:buClr>
                <a:srgbClr val="E90B30"/>
              </a:buClr>
            </a:pPr>
            <a:r>
              <a:rPr lang="de-CH" dirty="0">
                <a:latin typeface="Arial" panose="020B0604020202020204" pitchFamily="34" charset="0"/>
                <a:cs typeface="Arial" panose="020B0604020202020204" pitchFamily="34" charset="0"/>
              </a:rPr>
              <a:t>- Zusätzlich hohe Franchisekosten und Selbstbehalte.</a:t>
            </a:r>
          </a:p>
          <a:p>
            <a:pPr>
              <a:lnSpc>
                <a:spcPts val="2800"/>
              </a:lnSpc>
              <a:buClr>
                <a:srgbClr val="E90B30"/>
              </a:buClr>
            </a:pPr>
            <a:r>
              <a:rPr lang="de-CH" dirty="0">
                <a:latin typeface="Arial" panose="020B0604020202020204" pitchFamily="34" charset="0"/>
                <a:cs typeface="Arial" panose="020B0604020202020204" pitchFamily="34" charset="0"/>
              </a:rPr>
              <a:t>- Finanzieller Druck verhindert Heilung.</a:t>
            </a:r>
          </a:p>
          <a:p>
            <a:pPr>
              <a:lnSpc>
                <a:spcPts val="2800"/>
              </a:lnSpc>
              <a:buClr>
                <a:srgbClr val="E90B30"/>
              </a:buClr>
            </a:pPr>
            <a:r>
              <a:rPr lang="de-CH" dirty="0">
                <a:latin typeface="Arial" panose="020B0604020202020204" pitchFamily="34" charset="0"/>
                <a:cs typeface="Arial" panose="020B0604020202020204" pitchFamily="34" charset="0"/>
              </a:rPr>
              <a:t>- Ehefrau: Überforderung, Verzweiflung, auf sich alleine gestellt.</a:t>
            </a:r>
          </a:p>
        </p:txBody>
      </p:sp>
    </p:spTree>
    <p:extLst>
      <p:ext uri="{BB962C8B-B14F-4D97-AF65-F5344CB8AC3E}">
        <p14:creationId xmlns:p14="http://schemas.microsoft.com/office/powerpoint/2010/main" val="1518607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54</a:t>
            </a:fld>
            <a:endParaRPr lang="de-CH" sz="1600" dirty="0">
              <a:solidFill>
                <a:srgbClr val="E90B30"/>
              </a:solidFill>
              <a:latin typeface="Arial" panose="020B0604020202020204" pitchFamily="34" charset="0"/>
              <a:cs typeface="Arial" panose="020B0604020202020204" pitchFamily="34" charset="0"/>
            </a:endParaRPr>
          </a:p>
        </p:txBody>
      </p:sp>
      <p:sp>
        <p:nvSpPr>
          <p:cNvPr id="7" name="Textfeld 6"/>
          <p:cNvSpPr txBox="1">
            <a:spLocks noChangeAspect="1"/>
          </p:cNvSpPr>
          <p:nvPr/>
        </p:nvSpPr>
        <p:spPr>
          <a:xfrm>
            <a:off x="766820" y="1359312"/>
            <a:ext cx="5677388"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Fehlende Finanzkompetenz </a:t>
            </a: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Wie muss ich mich organisieren, damit ich die vielen Rechnungen, welche ich erhalte, bezahlen kann?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492" y="3755479"/>
            <a:ext cx="36195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118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55</a:t>
            </a:fld>
            <a:endParaRPr lang="de-CH" sz="16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66820" y="1359312"/>
            <a:ext cx="5677388"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Fehlende Finanzkompetenz </a:t>
            </a: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Was sind Rückstellungen?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Was ist ein Dauerauftrag?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Was ist ein Lastschriftverfahren?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Was ist eine Amortisation?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Welche Kosten kommen künftig auf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mich zu?</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945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4" y="1681971"/>
            <a:ext cx="5625847" cy="4401288"/>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Fehlende Erstausbildung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133256"/>
            <a:ext cx="2487417"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107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55575" y="1196752"/>
            <a:ext cx="6336705" cy="3888432"/>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Tieflohnsegment / Mindestlohn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66" y="1983005"/>
            <a:ext cx="4680000" cy="32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781764" y="5354826"/>
            <a:ext cx="6507490" cy="1132361"/>
          </a:xfrm>
          <a:prstGeom prst="rect">
            <a:avLst/>
          </a:prstGeom>
        </p:spPr>
        <p:txBody>
          <a:bodyPr wrap="square">
            <a:spAutoFit/>
          </a:bodyPr>
          <a:lstStyle/>
          <a:p>
            <a:pPr>
              <a:lnSpc>
                <a:spcPts val="2800"/>
              </a:lnSpc>
              <a:buClr>
                <a:srgbClr val="E90B30"/>
              </a:buClr>
            </a:pPr>
            <a:r>
              <a:rPr lang="de-CH" dirty="0">
                <a:latin typeface="Arial" panose="020B0604020202020204" pitchFamily="34" charset="0"/>
                <a:cs typeface="Arial" panose="020B0604020202020204" pitchFamily="34" charset="0"/>
              </a:rPr>
              <a:t>Der Lohn aus 100% Arbeit genügt nicht oder nur sehr knapp, um die allernötigsten Lebenshaltungskosten zu decken = </a:t>
            </a:r>
            <a:r>
              <a:rPr lang="de-CH" b="1" dirty="0">
                <a:latin typeface="Arial" panose="020B0604020202020204" pitchFamily="34" charset="0"/>
                <a:cs typeface="Arial" panose="020B0604020202020204" pitchFamily="34" charset="0"/>
              </a:rPr>
              <a:t>Working Poor.</a:t>
            </a:r>
          </a:p>
        </p:txBody>
      </p:sp>
    </p:spTree>
    <p:extLst>
      <p:ext uri="{BB962C8B-B14F-4D97-AF65-F5344CB8AC3E}">
        <p14:creationId xmlns:p14="http://schemas.microsoft.com/office/powerpoint/2010/main" val="2533250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01224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Mindestlohn / Working Poor</a:t>
            </a: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Anstellung 60% oder nur auf Stundenbasis,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aber 100% abrufbereit.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Fr. 16.- Stundenlohn und kein Einkommen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bei Krankheit und in der Ferienzeit.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Fr. 2800.- Grundlohn bei 100% Arbeit.</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827FE21F-A7D3-4022-B33D-9C92178A69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389" y="3532551"/>
            <a:ext cx="2420611" cy="167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493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59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40538" y="1268760"/>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124744"/>
            <a:ext cx="709236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Beispiel – Working Poor </a:t>
            </a:r>
            <a:br>
              <a:rPr lang="de-CH" sz="3000" b="1" dirty="0">
                <a:solidFill>
                  <a:srgbClr val="E90B30"/>
                </a:solidFill>
                <a:latin typeface="Arial" panose="020B0604020202020204" pitchFamily="34" charset="0"/>
                <a:cs typeface="Arial" panose="020B0604020202020204" pitchFamily="34" charset="0"/>
              </a:rPr>
            </a:br>
            <a:r>
              <a:rPr lang="de-CH" sz="3000" b="1" dirty="0">
                <a:solidFill>
                  <a:srgbClr val="E90B30"/>
                </a:solidFill>
                <a:latin typeface="Arial" panose="020B0604020202020204" pitchFamily="34" charset="0"/>
                <a:cs typeface="Arial" panose="020B0604020202020204" pitchFamily="34" charset="0"/>
              </a:rPr>
              <a:t>Familie mit zwei Kindern (1 +3 jährig)</a:t>
            </a:r>
          </a:p>
          <a:p>
            <a:pPr>
              <a:lnSpc>
                <a:spcPts val="2800"/>
              </a:lnSpc>
              <a:buClr>
                <a:srgbClr val="E90B30"/>
              </a:buClr>
            </a:pPr>
            <a:endParaRPr lang="de-CH" dirty="0">
              <a:solidFill>
                <a:srgbClr val="0070C0"/>
              </a:solidFill>
              <a:latin typeface="Arial" panose="020B0604020202020204" pitchFamily="34" charset="0"/>
              <a:cs typeface="Arial" panose="020B0604020202020204" pitchFamily="34" charset="0"/>
            </a:endParaRPr>
          </a:p>
          <a:p>
            <a:pPr>
              <a:lnSpc>
                <a:spcPts val="2800"/>
              </a:lnSpc>
              <a:buClr>
                <a:srgbClr val="E90B30"/>
              </a:buClr>
            </a:pPr>
            <a:r>
              <a:rPr lang="de-CH" dirty="0">
                <a:solidFill>
                  <a:srgbClr val="0070C0"/>
                </a:solidFill>
                <a:latin typeface="Arial" panose="020B0604020202020204" pitchFamily="34" charset="0"/>
                <a:cs typeface="Arial" panose="020B0604020202020204" pitchFamily="34" charset="0"/>
              </a:rPr>
              <a:t>Lohn:			 3`700.- </a:t>
            </a:r>
            <a:br>
              <a:rPr lang="de-CH" dirty="0">
                <a:latin typeface="Arial" panose="020B0604020202020204" pitchFamily="34" charset="0"/>
                <a:cs typeface="Arial" panose="020B0604020202020204" pitchFamily="34" charset="0"/>
              </a:rPr>
            </a:br>
            <a:r>
              <a:rPr lang="de-CH" dirty="0">
                <a:latin typeface="Arial" panose="020B0604020202020204" pitchFamily="34" charset="0"/>
                <a:cs typeface="Arial" panose="020B0604020202020204" pitchFamily="34" charset="0"/>
              </a:rPr>
              <a:t>Miete:			-1`600.-</a:t>
            </a:r>
          </a:p>
          <a:p>
            <a:pPr>
              <a:lnSpc>
                <a:spcPts val="2800"/>
              </a:lnSpc>
              <a:buClr>
                <a:srgbClr val="E90B30"/>
              </a:buClr>
            </a:pPr>
            <a:r>
              <a:rPr lang="de-CH" dirty="0">
                <a:latin typeface="Arial" panose="020B0604020202020204" pitchFamily="34" charset="0"/>
                <a:cs typeface="Arial" panose="020B0604020202020204" pitchFamily="34" charset="0"/>
              </a:rPr>
              <a:t>Krankenkasse:		- 600.-</a:t>
            </a:r>
          </a:p>
          <a:p>
            <a:pPr>
              <a:lnSpc>
                <a:spcPts val="2800"/>
              </a:lnSpc>
              <a:buClr>
                <a:srgbClr val="E90B30"/>
              </a:buClr>
            </a:pPr>
            <a:r>
              <a:rPr lang="de-CH" dirty="0">
                <a:latin typeface="Arial" panose="020B0604020202020204" pitchFamily="34" charset="0"/>
                <a:cs typeface="Arial" panose="020B0604020202020204" pitchFamily="34" charset="0"/>
              </a:rPr>
              <a:t>Steuern:		 	- 100.-</a:t>
            </a:r>
          </a:p>
          <a:p>
            <a:pPr>
              <a:lnSpc>
                <a:spcPts val="2800"/>
              </a:lnSpc>
              <a:buClr>
                <a:srgbClr val="E90B30"/>
              </a:buClr>
            </a:pPr>
            <a:r>
              <a:rPr lang="de-CH" dirty="0">
                <a:latin typeface="Arial" panose="020B0604020202020204" pitchFamily="34" charset="0"/>
                <a:cs typeface="Arial" panose="020B0604020202020204" pitchFamily="34" charset="0"/>
              </a:rPr>
              <a:t>Strom:			- 100.-</a:t>
            </a:r>
            <a:br>
              <a:rPr lang="de-CH" dirty="0">
                <a:latin typeface="Arial" panose="020B0604020202020204" pitchFamily="34" charset="0"/>
                <a:cs typeface="Arial" panose="020B0604020202020204" pitchFamily="34" charset="0"/>
              </a:rPr>
            </a:br>
            <a:r>
              <a:rPr lang="de-CH" dirty="0">
                <a:latin typeface="Arial" panose="020B0604020202020204" pitchFamily="34" charset="0"/>
                <a:cs typeface="Arial" panose="020B0604020202020204" pitchFamily="34" charset="0"/>
              </a:rPr>
              <a:t>Lebensmittel:		- 600.-	</a:t>
            </a:r>
            <a:br>
              <a:rPr lang="de-CH" dirty="0">
                <a:latin typeface="Arial" panose="020B0604020202020204" pitchFamily="34" charset="0"/>
                <a:cs typeface="Arial" panose="020B0604020202020204" pitchFamily="34" charset="0"/>
              </a:rPr>
            </a:br>
            <a:r>
              <a:rPr lang="de-CH" b="1" dirty="0">
                <a:solidFill>
                  <a:srgbClr val="FF0000"/>
                </a:solidFill>
                <a:latin typeface="Arial" panose="020B0604020202020204" pitchFamily="34" charset="0"/>
                <a:cs typeface="Arial" panose="020B0604020202020204" pitchFamily="34" charset="0"/>
              </a:rPr>
              <a:t>REST: 			  700.-</a:t>
            </a:r>
          </a:p>
          <a:p>
            <a:pPr>
              <a:lnSpc>
                <a:spcPts val="2800"/>
              </a:lnSpc>
              <a:buClr>
                <a:srgbClr val="E90B30"/>
              </a:buClr>
            </a:pPr>
            <a:r>
              <a:rPr lang="de-CH" sz="1200" dirty="0">
                <a:latin typeface="Arial" panose="020B0604020202020204" pitchFamily="34" charset="0"/>
                <a:cs typeface="Arial" panose="020B0604020202020204" pitchFamily="34" charset="0"/>
              </a:rPr>
              <a:t>Telefon-Internet, Franchise und Selbstbehalt (Arzt), Zahnarzt, auswärtige Verpflegung bei der Arbeit, Non Food, Kleider und Schuhe, Schullager, Öffentliche Verkehrsmittel, Versicherungen (Hausrat, Haftpflicht, Auto), Auto (Reparaturen, Service, Benzin), Mietnebenkosten, Serafe (Billag),  Autoamortisation, Weiterbildung, Medikamente, Ferien, Freizeit und </a:t>
            </a:r>
            <a:r>
              <a:rPr lang="de-CH" sz="1200" dirty="0" err="1">
                <a:latin typeface="Arial" panose="020B0604020202020204" pitchFamily="34" charset="0"/>
                <a:cs typeface="Arial" panose="020B0604020202020204" pitchFamily="34" charset="0"/>
              </a:rPr>
              <a:t>und</a:t>
            </a:r>
            <a:r>
              <a:rPr lang="de-CH" sz="1200" dirty="0">
                <a:latin typeface="Arial" panose="020B0604020202020204" pitchFamily="34" charset="0"/>
                <a:cs typeface="Arial" panose="020B0604020202020204" pitchFamily="34" charset="0"/>
              </a:rPr>
              <a:t> und…..</a:t>
            </a:r>
          </a:p>
          <a:p>
            <a:pPr>
              <a:lnSpc>
                <a:spcPts val="2800"/>
              </a:lnSpc>
              <a:buClr>
                <a:srgbClr val="E90B30"/>
              </a:buClr>
            </a:pPr>
            <a:r>
              <a:rPr lang="de-CH" sz="1600" dirty="0">
                <a:solidFill>
                  <a:srgbClr val="C00000"/>
                </a:solidFill>
                <a:latin typeface="Arial" panose="020B0604020202020204" pitchFamily="34" charset="0"/>
                <a:cs typeface="Arial" panose="020B0604020202020204" pitchFamily="34" charset="0"/>
              </a:rPr>
              <a:t>Eine ausserordentliche Rechnung genügt, damit sie sich verschulden.</a:t>
            </a: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92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4"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37228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Sozialberatung</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Beratung und Unterstützung von Menschen welche am Existenzminimum leben, sprich armutsbetroffen sind und keine Sozialhilfe, AHV/EL oder IV/EL erhalten.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Working Poor, Tieflohnsegment.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Schicksalsschlag und Lohneinbruch.</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Dort helfen, wo niemand hilft.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69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99592" y="1503328"/>
            <a:ext cx="733447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ALV / KTG / IV</a:t>
            </a:r>
          </a:p>
          <a:p>
            <a:pPr>
              <a:lnSpc>
                <a:spcPts val="2800"/>
              </a:lnSpc>
              <a:buClr>
                <a:srgbClr val="E90B30"/>
              </a:buClr>
            </a:pPr>
            <a:r>
              <a:rPr lang="de-CH" sz="2000" dirty="0">
                <a:latin typeface="Arial" panose="020B0604020202020204" pitchFamily="34" charset="0"/>
                <a:cs typeface="Arial" panose="020B0604020202020204" pitchFamily="34" charset="0"/>
              </a:rPr>
              <a:t>Arbeitslosenversicherung (ALV), Krankentaggeldversicherung (KTG), Invalidenversicherung (IV)</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verantwortlichen «Amtsstellen» schieben die Zuständigkeit hin und her = kein Einkommen = Verschuldung.</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Überforderung im System: Arbeitslosenversicherung, Krankentaggeld, IV etc.</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Klienten haben über mehrere Monate kein Einkommen.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IV schiebt in Sozialhilfe ab.</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484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1"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61</a:t>
            </a:fld>
            <a:endParaRPr lang="de-CH" sz="1600" dirty="0">
              <a:solidFill>
                <a:srgbClr val="E90B30"/>
              </a:solidFill>
              <a:latin typeface="Arial" panose="020B0604020202020204" pitchFamily="34" charset="0"/>
              <a:cs typeface="Arial" panose="020B0604020202020204" pitchFamily="34" charset="0"/>
            </a:endParaRPr>
          </a:p>
        </p:txBody>
      </p:sp>
      <p:sp>
        <p:nvSpPr>
          <p:cNvPr id="6" name="Textfeld 5"/>
          <p:cNvSpPr txBox="1"/>
          <p:nvPr/>
        </p:nvSpPr>
        <p:spPr>
          <a:xfrm>
            <a:off x="2103265" y="2800679"/>
            <a:ext cx="5191317" cy="861774"/>
          </a:xfrm>
          <a:prstGeom prst="rect">
            <a:avLst/>
          </a:prstGeom>
          <a:noFill/>
        </p:spPr>
        <p:txBody>
          <a:bodyPr wrap="square" rtlCol="0">
            <a:spAutoFit/>
          </a:bodyPr>
          <a:lstStyle/>
          <a:p>
            <a:pPr algn="ctr"/>
            <a:r>
              <a:rPr lang="de-CH" sz="3000" b="1" dirty="0">
                <a:solidFill>
                  <a:srgbClr val="E90B30"/>
                </a:solidFill>
                <a:latin typeface="Arial" panose="020B0604020202020204" pitchFamily="34" charset="0"/>
                <a:cs typeface="Arial" panose="020B0604020202020204" pitchFamily="34" charset="0"/>
              </a:rPr>
              <a:t>Armutsfallen</a:t>
            </a:r>
          </a:p>
          <a:p>
            <a:pPr algn="ctr"/>
            <a:r>
              <a:rPr lang="de-CH" sz="2000" dirty="0">
                <a:latin typeface="Arial" panose="020B0604020202020204" pitchFamily="34" charset="0"/>
                <a:cs typeface="Arial" panose="020B0604020202020204" pitchFamily="34" charset="0"/>
              </a:rPr>
              <a:t>Es kann jeden von uns treffen!</a:t>
            </a:r>
          </a:p>
        </p:txBody>
      </p:sp>
      <p:pic>
        <p:nvPicPr>
          <p:cNvPr id="7" name="il_fi" descr="http://www.caritas.bz.it/images/content/167364_19775_1_N_0_0_0_2083050/arbeitslos-caritasschweiz-urs-siegenthaler.jpg"/>
          <p:cNvPicPr>
            <a:picLocks noChangeAspect="1"/>
          </p:cNvPicPr>
          <p:nvPr/>
        </p:nvPicPr>
        <p:blipFill>
          <a:blip r:embed="rId4" cstate="print"/>
          <a:srcRect/>
          <a:stretch>
            <a:fillRect/>
          </a:stretch>
        </p:blipFill>
        <p:spPr bwMode="auto">
          <a:xfrm>
            <a:off x="6620617" y="3646525"/>
            <a:ext cx="1644288" cy="1115885"/>
          </a:xfrm>
          <a:prstGeom prst="rect">
            <a:avLst/>
          </a:prstGeom>
          <a:noFill/>
          <a:ln w="9525">
            <a:noFill/>
            <a:miter lim="800000"/>
            <a:headEnd/>
            <a:tailEnd/>
          </a:ln>
        </p:spPr>
      </p:pic>
      <p:pic>
        <p:nvPicPr>
          <p:cNvPr id="8" name="il_fi" descr="http://media.schweizerbauer.ch/images/65891_arbeitslos_web.jpg"/>
          <p:cNvPicPr>
            <a:picLocks noChangeAspect="1"/>
          </p:cNvPicPr>
          <p:nvPr/>
        </p:nvPicPr>
        <p:blipFill>
          <a:blip r:embed="rId5" cstate="print"/>
          <a:srcRect/>
          <a:stretch>
            <a:fillRect/>
          </a:stretch>
        </p:blipFill>
        <p:spPr bwMode="auto">
          <a:xfrm>
            <a:off x="6660232" y="4047681"/>
            <a:ext cx="534789" cy="407885"/>
          </a:xfrm>
          <a:prstGeom prst="rect">
            <a:avLst/>
          </a:prstGeom>
          <a:noFill/>
          <a:ln w="9525">
            <a:noFill/>
            <a:miter lim="800000"/>
            <a:headEnd/>
            <a:tailEnd/>
          </a:ln>
        </p:spPr>
      </p:pic>
      <p:pic>
        <p:nvPicPr>
          <p:cNvPr id="10" name="Grafik 9" descr="\\tsclient\C\Users\Kathrin.Gabathuler\AppData\Local\Microsoft\Windows\Temporary Internet Files\Content.IE5\G4OYAR5T\krankenkassen_karten_fullSize_1.9161510.1295526202[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879" y="4921103"/>
            <a:ext cx="1538134" cy="1043843"/>
          </a:xfrm>
          <a:prstGeom prst="rect">
            <a:avLst/>
          </a:prstGeom>
          <a:noFill/>
          <a:ln>
            <a:noFill/>
          </a:ln>
        </p:spPr>
      </p:pic>
      <p:grpSp>
        <p:nvGrpSpPr>
          <p:cNvPr id="3" name="Gruppieren 2"/>
          <p:cNvGrpSpPr/>
          <p:nvPr/>
        </p:nvGrpSpPr>
        <p:grpSpPr>
          <a:xfrm>
            <a:off x="4860032" y="1124744"/>
            <a:ext cx="1351034" cy="1044000"/>
            <a:chOff x="5648318" y="4914736"/>
            <a:chExt cx="1351034" cy="901306"/>
          </a:xfrm>
        </p:grpSpPr>
        <p:pic>
          <p:nvPicPr>
            <p:cNvPr id="11" name="il_fi" descr="http://ais.badische-zeitung.de/piece/01/77/1c/b9/24583353.jpg"/>
            <p:cNvPicPr>
              <a:picLocks noChangeAspect="1"/>
            </p:cNvPicPr>
            <p:nvPr/>
          </p:nvPicPr>
          <p:blipFill>
            <a:blip r:embed="rId7" cstate="print"/>
            <a:srcRect/>
            <a:stretch>
              <a:fillRect/>
            </a:stretch>
          </p:blipFill>
          <p:spPr bwMode="auto">
            <a:xfrm>
              <a:off x="5648318" y="4914736"/>
              <a:ext cx="701621" cy="897699"/>
            </a:xfrm>
            <a:prstGeom prst="rect">
              <a:avLst/>
            </a:prstGeom>
            <a:noFill/>
            <a:ln w="9525">
              <a:noFill/>
              <a:miter lim="800000"/>
              <a:headEnd/>
              <a:tailEnd/>
            </a:ln>
          </p:spPr>
        </p:pic>
        <p:pic>
          <p:nvPicPr>
            <p:cNvPr id="12" name="il_fi" descr="http://www.kirchenkreis-minden.de/images/pressefotovortragsreihekrankenhausseelsorge.jpg"/>
            <p:cNvPicPr>
              <a:picLocks noChangeAspect="1"/>
            </p:cNvPicPr>
            <p:nvPr/>
          </p:nvPicPr>
          <p:blipFill>
            <a:blip r:embed="rId8" cstate="print"/>
            <a:srcRect/>
            <a:stretch>
              <a:fillRect/>
            </a:stretch>
          </p:blipFill>
          <p:spPr bwMode="auto">
            <a:xfrm>
              <a:off x="6324487" y="4914737"/>
              <a:ext cx="674865" cy="450392"/>
            </a:xfrm>
            <a:prstGeom prst="rect">
              <a:avLst/>
            </a:prstGeom>
            <a:noFill/>
            <a:ln w="9525">
              <a:noFill/>
              <a:miter lim="800000"/>
              <a:headEnd/>
              <a:tailEnd/>
            </a:ln>
          </p:spPr>
        </p:pic>
        <p:pic>
          <p:nvPicPr>
            <p:cNvPr id="14" name="il_fi" descr="http://media.viennablog.at/14966/20070506-burnout.jpg"/>
            <p:cNvPicPr>
              <a:picLocks noChangeAspect="1"/>
            </p:cNvPicPr>
            <p:nvPr/>
          </p:nvPicPr>
          <p:blipFill rotWithShape="1">
            <a:blip r:embed="rId9" cstate="print"/>
            <a:srcRect l="5439"/>
            <a:stretch/>
          </p:blipFill>
          <p:spPr bwMode="auto">
            <a:xfrm>
              <a:off x="6324487" y="5368735"/>
              <a:ext cx="671891" cy="447307"/>
            </a:xfrm>
            <a:prstGeom prst="rect">
              <a:avLst/>
            </a:prstGeom>
            <a:noFill/>
            <a:ln>
              <a:noFill/>
            </a:ln>
            <a:extLst>
              <a:ext uri="{53640926-AAD7-44D8-BBD7-CCE9431645EC}">
                <a14:shadowObscured xmlns:a14="http://schemas.microsoft.com/office/drawing/2010/main"/>
              </a:ext>
            </a:extLst>
          </p:spPr>
        </p:pic>
      </p:grpSp>
      <p:pic>
        <p:nvPicPr>
          <p:cNvPr id="15" name="Grafik 14"/>
          <p:cNvPicPr>
            <a:picLocks noChangeAspect="1"/>
          </p:cNvPicPr>
          <p:nvPr/>
        </p:nvPicPr>
        <p:blipFill rotWithShape="1">
          <a:blip r:embed="rId10" cstate="print">
            <a:extLst>
              <a:ext uri="{28A0092B-C50C-407E-A947-70E740481C1C}">
                <a14:useLocalDpi xmlns:a14="http://schemas.microsoft.com/office/drawing/2010/main" val="0"/>
              </a:ext>
            </a:extLst>
          </a:blip>
          <a:srcRect b="19587"/>
          <a:stretch/>
        </p:blipFill>
        <p:spPr bwMode="auto">
          <a:xfrm>
            <a:off x="4860032" y="4928137"/>
            <a:ext cx="1354578" cy="1044000"/>
          </a:xfrm>
          <a:prstGeom prst="rect">
            <a:avLst/>
          </a:prstGeom>
          <a:noFill/>
          <a:ln>
            <a:noFill/>
          </a:ln>
          <a:extLst>
            <a:ext uri="{53640926-AAD7-44D8-BBD7-CCE9431645EC}">
              <a14:shadowObscured xmlns:a14="http://schemas.microsoft.com/office/drawing/2010/main"/>
            </a:ext>
          </a:extLst>
        </p:spPr>
      </p:pic>
      <p:pic>
        <p:nvPicPr>
          <p:cNvPr id="16" name="il_fi" descr="http://www.zsz.ch/storys/img/30_fr_scheidung.jpg"/>
          <p:cNvPicPr>
            <a:picLocks noChangeAspect="1"/>
          </p:cNvPicPr>
          <p:nvPr/>
        </p:nvPicPr>
        <p:blipFill rotWithShape="1">
          <a:blip r:embed="rId11" cstate="print"/>
          <a:srcRect l="1" t="-387" r="19" b="10092"/>
          <a:stretch/>
        </p:blipFill>
        <p:spPr bwMode="auto">
          <a:xfrm>
            <a:off x="879094" y="2187566"/>
            <a:ext cx="1538366" cy="1044000"/>
          </a:xfrm>
          <a:prstGeom prst="rect">
            <a:avLst/>
          </a:prstGeom>
          <a:noFill/>
          <a:ln>
            <a:noFill/>
          </a:ln>
          <a:extLst>
            <a:ext uri="{53640926-AAD7-44D8-BBD7-CCE9431645EC}">
              <a14:shadowObscured xmlns:a14="http://schemas.microsoft.com/office/drawing/2010/main"/>
            </a:ext>
          </a:extLst>
        </p:spPr>
      </p:pic>
      <p:pic>
        <p:nvPicPr>
          <p:cNvPr id="17" name="il_fi" descr="http://resources.vol.at/rekord-handykosten-mit-25000-euro/news-20110316-06525163-48426828.jpg"/>
          <p:cNvPicPr>
            <a:picLocks noChangeAspect="1"/>
          </p:cNvPicPr>
          <p:nvPr/>
        </p:nvPicPr>
        <p:blipFill rotWithShape="1">
          <a:blip r:embed="rId12" cstate="print"/>
          <a:srcRect l="14539" r="6068"/>
          <a:stretch/>
        </p:blipFill>
        <p:spPr bwMode="auto">
          <a:xfrm>
            <a:off x="6620617" y="2187566"/>
            <a:ext cx="1644289" cy="1044000"/>
          </a:xfrm>
          <a:prstGeom prst="rect">
            <a:avLst/>
          </a:prstGeom>
          <a:noFill/>
          <a:ln w="9525">
            <a:noFill/>
            <a:miter lim="800000"/>
            <a:headEnd/>
            <a:tailEnd/>
          </a:ln>
        </p:spPr>
      </p:pic>
      <p:pic>
        <p:nvPicPr>
          <p:cNvPr id="19" name="Picture 2" descr="D:\Familie_22800374originallarge-4-3-800-72-0-2571-187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094" y="3666652"/>
            <a:ext cx="1543516" cy="104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D:\Trauer_0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67944" y="1124743"/>
            <a:ext cx="283561" cy="21522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3059832" y="1124744"/>
            <a:ext cx="1308923" cy="1044000"/>
            <a:chOff x="3171539" y="1118843"/>
            <a:chExt cx="1308923" cy="1118315"/>
          </a:xfrm>
        </p:grpSpPr>
        <p:pic>
          <p:nvPicPr>
            <p:cNvPr id="20" name="Picture 2" descr="D:\wenn-die-traenen-sprechen-a1798702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82622" y="1371422"/>
              <a:ext cx="1297840" cy="8657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traue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73253" y="1124743"/>
              <a:ext cx="322683" cy="2152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kreuz.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71539" y="1118843"/>
              <a:ext cx="320341" cy="216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0144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287304"/>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Problemfelder Fixkosten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348880"/>
            <a:ext cx="3066256" cy="306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572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 y="4384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340768"/>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Steigende Mietkosten</a:t>
            </a: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3" name="Rechteck 2"/>
          <p:cNvSpPr/>
          <p:nvPr/>
        </p:nvSpPr>
        <p:spPr>
          <a:xfrm>
            <a:off x="720000" y="5373216"/>
            <a:ext cx="6660312" cy="1491434"/>
          </a:xfrm>
          <a:prstGeom prst="rect">
            <a:avLst/>
          </a:prstGeom>
        </p:spPr>
        <p:txBody>
          <a:bodyPr wrap="square">
            <a:spAutoFit/>
          </a:bodyPr>
          <a:lstStyle/>
          <a:p>
            <a:pPr marL="285750" indent="-285750">
              <a:lnSpc>
                <a:spcPts val="2800"/>
              </a:lnSpc>
              <a:buClr>
                <a:srgbClr val="E90B30"/>
              </a:buClr>
              <a:buFont typeface="Arial" panose="020B0604020202020204" pitchFamily="34" charset="0"/>
              <a:buChar char="•"/>
            </a:pPr>
            <a:r>
              <a:rPr lang="de-CH" dirty="0">
                <a:latin typeface="Arial" panose="020B0604020202020204" pitchFamily="34" charset="0"/>
                <a:cs typeface="Arial" panose="020B0604020202020204" pitchFamily="34" charset="0"/>
              </a:rPr>
              <a:t>Günstiger Wohnraum fehlt (Genossenschaften).</a:t>
            </a:r>
          </a:p>
          <a:p>
            <a:pPr marL="285750" indent="-285750">
              <a:lnSpc>
                <a:spcPts val="2800"/>
              </a:lnSpc>
              <a:buClr>
                <a:srgbClr val="E90B30"/>
              </a:buClr>
              <a:buFont typeface="Arial" panose="020B0604020202020204" pitchFamily="34" charset="0"/>
              <a:buChar char="•"/>
            </a:pPr>
            <a:r>
              <a:rPr lang="de-CH" dirty="0">
                <a:latin typeface="Arial" panose="020B0604020202020204" pitchFamily="34" charset="0"/>
                <a:cs typeface="Arial" panose="020B0604020202020204" pitchFamily="34" charset="0"/>
              </a:rPr>
              <a:t>Im Verhältnis zum Lohn, vielfach zu hohe Mieten.</a:t>
            </a:r>
          </a:p>
          <a:p>
            <a:pPr marL="285750" indent="-285750">
              <a:lnSpc>
                <a:spcPts val="2800"/>
              </a:lnSpc>
              <a:buClr>
                <a:srgbClr val="E90B30"/>
              </a:buClr>
              <a:buFont typeface="Arial" panose="020B0604020202020204" pitchFamily="34" charset="0"/>
              <a:buChar char="•"/>
            </a:pPr>
            <a:r>
              <a:rPr lang="de-CH" dirty="0">
                <a:latin typeface="Arial" panose="020B0604020202020204" pitchFamily="34" charset="0"/>
                <a:cs typeface="Arial" panose="020B0604020202020204" pitchFamily="34" charset="0"/>
              </a:rPr>
              <a:t>Mietkosten 35-45% des Lohnes (früher 25%)</a:t>
            </a:r>
          </a:p>
          <a:p>
            <a:pPr marL="342900" indent="-342900">
              <a:lnSpc>
                <a:spcPts val="2800"/>
              </a:lnSpc>
              <a:buClr>
                <a:srgbClr val="E90B30"/>
              </a:buClr>
              <a:buFont typeface="Arial" panose="020B0604020202020204" pitchFamily="34" charset="0"/>
              <a:buChar char="‗"/>
            </a:pPr>
            <a:endParaRPr lang="de-CH" dirty="0">
              <a:solidFill>
                <a:srgbClr val="E90B3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989000"/>
            <a:ext cx="4912941"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881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215296"/>
            <a:ext cx="6732320" cy="4301936"/>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Steigende Krankenkassenprämien</a:t>
            </a: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grpSp>
        <p:nvGrpSpPr>
          <p:cNvPr id="7" name="Gruppieren 6"/>
          <p:cNvGrpSpPr/>
          <p:nvPr/>
        </p:nvGrpSpPr>
        <p:grpSpPr>
          <a:xfrm>
            <a:off x="827582" y="1700808"/>
            <a:ext cx="4429993" cy="3328942"/>
            <a:chOff x="0" y="0"/>
            <a:chExt cx="2706130" cy="1797909"/>
          </a:xfrm>
        </p:grpSpPr>
        <p:pic>
          <p:nvPicPr>
            <p:cNvPr id="9" name="Grafik 8" descr="\\tsclient\C\Users\Kathrin.Gabathuler\AppData\Local\Microsoft\Windows\Temporary Internet Files\Content.IE5\G4OYAR5T\krankenkassen_karten_fullSize_1.9161510.1295526202[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706130" cy="1797909"/>
            </a:xfrm>
            <a:prstGeom prst="rect">
              <a:avLst/>
            </a:prstGeom>
            <a:noFill/>
            <a:ln>
              <a:noFill/>
            </a:ln>
          </p:spPr>
        </p:pic>
        <p:pic>
          <p:nvPicPr>
            <p:cNvPr id="10" name="il_fi" descr="http://blog.direkt-mehr-netto.eu/wp-content/uploads/2011/04/bild_altersarmut.jpg"/>
            <p:cNvPicPr>
              <a:picLocks noChangeAspect="1"/>
            </p:cNvPicPr>
            <p:nvPr/>
          </p:nvPicPr>
          <p:blipFill>
            <a:blip r:embed="rId5" cstate="print"/>
            <a:srcRect/>
            <a:stretch>
              <a:fillRect/>
            </a:stretch>
          </p:blipFill>
          <p:spPr bwMode="auto">
            <a:xfrm>
              <a:off x="1816443" y="59815"/>
              <a:ext cx="716692" cy="477793"/>
            </a:xfrm>
            <a:prstGeom prst="rect">
              <a:avLst/>
            </a:prstGeom>
            <a:noFill/>
            <a:ln w="28575">
              <a:solidFill>
                <a:srgbClr val="FF0000">
                  <a:alpha val="62000"/>
                </a:srgbClr>
              </a:solidFill>
              <a:miter lim="800000"/>
              <a:headEnd/>
              <a:tailEnd/>
            </a:ln>
          </p:spPr>
        </p:pic>
      </p:grpSp>
      <p:sp>
        <p:nvSpPr>
          <p:cNvPr id="3" name="Rechteck 2"/>
          <p:cNvSpPr/>
          <p:nvPr/>
        </p:nvSpPr>
        <p:spPr>
          <a:xfrm>
            <a:off x="737190" y="5179640"/>
            <a:ext cx="6715130" cy="1491434"/>
          </a:xfrm>
          <a:prstGeom prst="rect">
            <a:avLst/>
          </a:prstGeom>
        </p:spPr>
        <p:txBody>
          <a:bodyPr wrap="square">
            <a:spAutoFit/>
          </a:bodyPr>
          <a:lstStyle/>
          <a:p>
            <a:pPr marL="285750" indent="-285750">
              <a:lnSpc>
                <a:spcPts val="2800"/>
              </a:lnSpc>
              <a:buClr>
                <a:srgbClr val="E90B30"/>
              </a:buClr>
              <a:buFont typeface="Arial" panose="020B0604020202020204" pitchFamily="34" charset="0"/>
              <a:buChar char="•"/>
            </a:pPr>
            <a:r>
              <a:rPr lang="de-CH" dirty="0">
                <a:latin typeface="Arial" panose="020B0604020202020204" pitchFamily="34" charset="0"/>
                <a:cs typeface="Arial" panose="020B0604020202020204" pitchFamily="34" charset="0"/>
              </a:rPr>
              <a:t>Vorgabe Bund - 1996: die Krankenkassenprämie darf nicht mehr als 8% der Lohnsumme ausmachen. </a:t>
            </a:r>
          </a:p>
          <a:p>
            <a:pPr marL="285750" indent="-285750">
              <a:lnSpc>
                <a:spcPts val="2800"/>
              </a:lnSpc>
              <a:buClr>
                <a:srgbClr val="E90B30"/>
              </a:buClr>
              <a:buFont typeface="Arial" panose="020B0604020202020204" pitchFamily="34" charset="0"/>
              <a:buChar char="•"/>
            </a:pPr>
            <a:r>
              <a:rPr lang="de-CH" dirty="0">
                <a:latin typeface="Arial" panose="020B0604020202020204" pitchFamily="34" charset="0"/>
                <a:cs typeface="Arial" panose="020B0604020202020204" pitchFamily="34" charset="0"/>
              </a:rPr>
              <a:t>Kanton St.Gallen hat die Prämienverbilligung schon zweimal gekürzt. </a:t>
            </a:r>
            <a:endParaRPr lang="de-CH"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468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3"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158677"/>
            <a:ext cx="54000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Steigende KK Prämien</a:t>
            </a: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graphicFrame>
        <p:nvGraphicFramePr>
          <p:cNvPr id="3" name="Objekt 2">
            <a:extLst>
              <a:ext uri="{FF2B5EF4-FFF2-40B4-BE49-F238E27FC236}">
                <a16:creationId xmlns:a16="http://schemas.microsoft.com/office/drawing/2014/main" id="{E8327D26-79B7-4A79-8138-166FA90B7618}"/>
              </a:ext>
            </a:extLst>
          </p:cNvPr>
          <p:cNvGraphicFramePr>
            <a:graphicFrameLocks noChangeAspect="1"/>
          </p:cNvGraphicFramePr>
          <p:nvPr/>
        </p:nvGraphicFramePr>
        <p:xfrm>
          <a:off x="131787" y="2684015"/>
          <a:ext cx="8839200" cy="3467100"/>
        </p:xfrm>
        <a:graphic>
          <a:graphicData uri="http://schemas.openxmlformats.org/presentationml/2006/ole">
            <mc:AlternateContent xmlns:mc="http://schemas.openxmlformats.org/markup-compatibility/2006">
              <mc:Choice xmlns:v="urn:schemas-microsoft-com:vml" Requires="v">
                <p:oleObj name="Worksheet" r:id="rId4" imgW="8839188" imgH="3467059" progId="Excel.Sheet.12">
                  <p:embed/>
                </p:oleObj>
              </mc:Choice>
              <mc:Fallback>
                <p:oleObj name="Worksheet" r:id="rId4" imgW="8839188" imgH="3467059" progId="Excel.Sheet.12">
                  <p:embed/>
                  <p:pic>
                    <p:nvPicPr>
                      <p:cNvPr id="3" name="Objekt 2">
                        <a:extLst>
                          <a:ext uri="{FF2B5EF4-FFF2-40B4-BE49-F238E27FC236}">
                            <a16:creationId xmlns:a16="http://schemas.microsoft.com/office/drawing/2014/main" id="{E8327D26-79B7-4A79-8138-166FA90B7618}"/>
                          </a:ext>
                        </a:extLst>
                      </p:cNvPr>
                      <p:cNvPicPr/>
                      <p:nvPr/>
                    </p:nvPicPr>
                    <p:blipFill>
                      <a:blip r:embed="rId5"/>
                      <a:stretch>
                        <a:fillRect/>
                      </a:stretch>
                    </p:blipFill>
                    <p:spPr>
                      <a:xfrm>
                        <a:off x="131787" y="2684015"/>
                        <a:ext cx="8839200" cy="3467100"/>
                      </a:xfrm>
                      <a:prstGeom prst="rect">
                        <a:avLst/>
                      </a:prstGeom>
                    </p:spPr>
                  </p:pic>
                </p:oleObj>
              </mc:Fallback>
            </mc:AlternateContent>
          </a:graphicData>
        </a:graphic>
      </p:graphicFrame>
    </p:spTree>
    <p:extLst>
      <p:ext uri="{BB962C8B-B14F-4D97-AF65-F5344CB8AC3E}">
        <p14:creationId xmlns:p14="http://schemas.microsoft.com/office/powerpoint/2010/main" val="3219860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8" y="-21357"/>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431320"/>
            <a:ext cx="687633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Beispiel / Familie zwei Kindern (5+8)</a:t>
            </a:r>
          </a:p>
          <a:p>
            <a:pPr>
              <a:lnSpc>
                <a:spcPts val="2800"/>
              </a:lnSpc>
            </a:pPr>
            <a:endParaRPr lang="de-CH" sz="2000" dirty="0">
              <a:latin typeface="Arial" panose="020B0604020202020204" pitchFamily="34" charset="0"/>
              <a:cs typeface="Arial" panose="020B0604020202020204" pitchFamily="34" charset="0"/>
            </a:endParaRPr>
          </a:p>
          <a:p>
            <a:pPr>
              <a:lnSpc>
                <a:spcPts val="2800"/>
              </a:lnSpc>
            </a:pPr>
            <a:r>
              <a:rPr lang="de-CH" sz="2000" dirty="0">
                <a:latin typeface="Arial" panose="020B0604020202020204" pitchFamily="34" charset="0"/>
                <a:cs typeface="Arial" panose="020B0604020202020204" pitchFamily="34" charset="0"/>
              </a:rPr>
              <a:t>Erstausbildung - Tieflohnsegment</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2000" dirty="0">
                <a:latin typeface="Arial" panose="020B0604020202020204" pitchFamily="34" charset="0"/>
                <a:cs typeface="Arial" panose="020B0604020202020204" pitchFamily="34" charset="0"/>
              </a:rPr>
              <a:t>Lohn 1996:			3700.-</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Lohn 2017:			3860.-	</a:t>
            </a:r>
            <a:br>
              <a:rPr lang="de-CH" sz="2000" dirty="0">
                <a:latin typeface="Arial" panose="020B0604020202020204" pitchFamily="34" charset="0"/>
                <a:cs typeface="Arial" panose="020B0604020202020204" pitchFamily="34" charset="0"/>
              </a:rPr>
            </a:br>
            <a:r>
              <a:rPr lang="de-CH" sz="2000" b="1" dirty="0">
                <a:solidFill>
                  <a:srgbClr val="C00000"/>
                </a:solidFill>
                <a:latin typeface="Arial" panose="020B0604020202020204" pitchFamily="34" charset="0"/>
                <a:cs typeface="Arial" panose="020B0604020202020204" pitchFamily="34" charset="0"/>
              </a:rPr>
              <a:t>Differenz:			160.-</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	</a:t>
            </a:r>
          </a:p>
          <a:p>
            <a:pPr>
              <a:lnSpc>
                <a:spcPts val="2800"/>
              </a:lnSpc>
              <a:buClr>
                <a:srgbClr val="E90B30"/>
              </a:buClr>
            </a:pPr>
            <a:r>
              <a:rPr lang="de-CH" sz="2000" dirty="0">
                <a:latin typeface="Arial" panose="020B0604020202020204" pitchFamily="34" charset="0"/>
                <a:cs typeface="Arial" panose="020B0604020202020204" pitchFamily="34" charset="0"/>
              </a:rPr>
              <a:t>Krankenkasse 1996:		332.20</a:t>
            </a:r>
          </a:p>
          <a:p>
            <a:pPr>
              <a:lnSpc>
                <a:spcPts val="2800"/>
              </a:lnSpc>
              <a:buClr>
                <a:srgbClr val="E90B30"/>
              </a:buClr>
            </a:pPr>
            <a:r>
              <a:rPr lang="de-CH" sz="2000" dirty="0">
                <a:latin typeface="Arial" panose="020B0604020202020204" pitchFamily="34" charset="0"/>
                <a:cs typeface="Arial" panose="020B0604020202020204" pitchFamily="34" charset="0"/>
              </a:rPr>
              <a:t>Krankenkasse 2017:		1014.-</a:t>
            </a:r>
            <a:br>
              <a:rPr lang="de-CH" sz="2000" dirty="0">
                <a:latin typeface="Arial" panose="020B0604020202020204" pitchFamily="34" charset="0"/>
                <a:cs typeface="Arial" panose="020B0604020202020204" pitchFamily="34" charset="0"/>
              </a:rPr>
            </a:br>
            <a:r>
              <a:rPr lang="de-CH" sz="2000" b="1" dirty="0">
                <a:solidFill>
                  <a:srgbClr val="C00000"/>
                </a:solidFill>
                <a:latin typeface="Arial" panose="020B0604020202020204" pitchFamily="34" charset="0"/>
                <a:cs typeface="Arial" panose="020B0604020202020204" pitchFamily="34" charset="0"/>
              </a:rPr>
              <a:t>Differenz:			681.70</a:t>
            </a:r>
            <a:br>
              <a:rPr lang="de-CH" sz="2000" b="1" dirty="0">
                <a:solidFill>
                  <a:srgbClr val="C00000"/>
                </a:solidFill>
                <a:latin typeface="Arial" panose="020B0604020202020204" pitchFamily="34" charset="0"/>
                <a:cs typeface="Arial" panose="020B0604020202020204" pitchFamily="34" charset="0"/>
              </a:rPr>
            </a:br>
            <a:endParaRPr lang="de-CH" sz="2000" b="1" dirty="0">
              <a:solidFill>
                <a:srgbClr val="C00000"/>
              </a:solidFill>
              <a:latin typeface="Arial" panose="020B0604020202020204" pitchFamily="34" charset="0"/>
              <a:cs typeface="Arial" panose="020B0604020202020204" pitchFamily="34" charset="0"/>
            </a:endParaRPr>
          </a:p>
          <a:p>
            <a:pPr>
              <a:lnSpc>
                <a:spcPts val="2800"/>
              </a:lnSpc>
              <a:buClr>
                <a:srgbClr val="E90B30"/>
              </a:buClr>
            </a:pPr>
            <a:r>
              <a:rPr lang="de-CH" sz="2000" b="1" dirty="0">
                <a:solidFill>
                  <a:srgbClr val="0070C0"/>
                </a:solidFill>
                <a:latin typeface="Arial" panose="020B0604020202020204" pitchFamily="34" charset="0"/>
                <a:cs typeface="Arial" panose="020B0604020202020204" pitchFamily="34" charset="0"/>
              </a:rPr>
              <a:t>TOTAL:		520.- weniger zum Leben</a:t>
            </a:r>
            <a:r>
              <a:rPr lang="de-CH" sz="2000" dirty="0">
                <a:latin typeface="Arial" panose="020B0604020202020204" pitchFamily="34" charset="0"/>
                <a:cs typeface="Arial" panose="020B0604020202020204" pitchFamily="34" charset="0"/>
              </a:rPr>
              <a:t>	</a:t>
            </a:r>
          </a:p>
          <a:p>
            <a:pPr>
              <a:lnSpc>
                <a:spcPts val="2800"/>
              </a:lnSpc>
              <a:buClr>
                <a:srgbClr val="E90B30"/>
              </a:buClr>
            </a:pPr>
            <a:r>
              <a:rPr lang="de-CH" sz="1000" dirty="0">
                <a:latin typeface="Arial" panose="020B0604020202020204" pitchFamily="34" charset="0"/>
                <a:cs typeface="Arial" panose="020B0604020202020204" pitchFamily="34" charset="0"/>
              </a:rPr>
              <a:t>Lohn: Grundlage: Bundesamt für Statistik </a:t>
            </a: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995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908720"/>
            <a:ext cx="586822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Zwei-Klassen-Medizin </a:t>
            </a:r>
            <a:br>
              <a:rPr lang="de-CH" sz="3000" b="1" dirty="0">
                <a:solidFill>
                  <a:srgbClr val="E90B30"/>
                </a:solidFill>
                <a:latin typeface="Arial" panose="020B0604020202020204" pitchFamily="34" charset="0"/>
                <a:cs typeface="Arial" panose="020B0604020202020204" pitchFamily="34" charset="0"/>
              </a:rPr>
            </a:br>
            <a:endParaRPr lang="de-CH" sz="3000" b="1" dirty="0">
              <a:latin typeface="Arial" panose="020B0604020202020204" pitchFamily="34" charset="0"/>
              <a:cs typeface="Arial" panose="020B0604020202020204" pitchFamily="34" charset="0"/>
            </a:endParaRPr>
          </a:p>
          <a:p>
            <a:pPr>
              <a:lnSpc>
                <a:spcPts val="2800"/>
              </a:lnSpc>
            </a:pPr>
            <a:endParaRPr lang="de-CH" sz="3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Krankenkasse kostet immer mehr, aber die ordentliche Prämienverbilligung wird weniger.</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Hohe Franchise, damit Prämien tief sind.</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Hohe Selbstbehalte, weil häufiger krank.</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Krankenkasse führt zur Verschuldung.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3000" b="1" dirty="0">
                <a:latin typeface="Arial" panose="020B0604020202020204" pitchFamily="34" charset="0"/>
                <a:cs typeface="Arial" panose="020B0604020202020204" pitchFamily="34" charset="0"/>
              </a:rPr>
              <a:t>«Schwarze Liste» </a:t>
            </a:r>
            <a:r>
              <a:rPr lang="de-CH" sz="2000" dirty="0">
                <a:latin typeface="Arial" panose="020B0604020202020204" pitchFamily="34" charset="0"/>
                <a:cs typeface="Arial" panose="020B0604020202020204" pitchFamily="34" charset="0"/>
              </a:rPr>
              <a:t>Kanton St.Gallen.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p:txBody>
      </p:sp>
      <p:sp>
        <p:nvSpPr>
          <p:cNvPr id="7" name="Pfeil nach unten 6"/>
          <p:cNvSpPr/>
          <p:nvPr/>
        </p:nvSpPr>
        <p:spPr>
          <a:xfrm>
            <a:off x="2699792" y="1484784"/>
            <a:ext cx="216024"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Pfeil nach unten 9"/>
          <p:cNvSpPr/>
          <p:nvPr/>
        </p:nvSpPr>
        <p:spPr>
          <a:xfrm>
            <a:off x="2771800" y="5013176"/>
            <a:ext cx="216024" cy="3927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596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03252" y="1326212"/>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196752"/>
            <a:ext cx="7308384" cy="4878000"/>
          </a:xfrm>
          <a:prstGeom prst="rect">
            <a:avLst/>
          </a:prstGeom>
          <a:noFill/>
        </p:spPr>
        <p:txBody>
          <a:bodyPr wrap="square" rtlCol="0">
            <a:noAutofit/>
          </a:bodyPr>
          <a:lstStyle/>
          <a:p>
            <a:pPr>
              <a:lnSpc>
                <a:spcPts val="2800"/>
              </a:lnSpc>
            </a:pPr>
            <a:r>
              <a:rPr lang="de-CH" sz="3000" b="1" dirty="0">
                <a:latin typeface="Arial" panose="020B0604020202020204" pitchFamily="34" charset="0"/>
                <a:cs typeface="Arial" panose="020B0604020202020204" pitchFamily="34" charset="0"/>
              </a:rPr>
              <a:t>Schwarze Liste </a:t>
            </a:r>
            <a:r>
              <a:rPr lang="de-CH" sz="3000" b="1" dirty="0">
                <a:solidFill>
                  <a:srgbClr val="C00000"/>
                </a:solidFill>
                <a:latin typeface="Arial" panose="020B0604020202020204" pitchFamily="34" charset="0"/>
                <a:cs typeface="Arial" panose="020B0604020202020204" pitchFamily="34" charset="0"/>
              </a:rPr>
              <a:t>Kanton St.Gallen</a:t>
            </a:r>
          </a:p>
          <a:p>
            <a:pPr>
              <a:lnSpc>
                <a:spcPts val="2800"/>
              </a:lnSpc>
            </a:pPr>
            <a:r>
              <a:rPr lang="de-CH" sz="2000" dirty="0">
                <a:latin typeface="Arial" panose="020B0604020202020204" pitchFamily="34" charset="0"/>
                <a:cs typeface="Arial" panose="020B0604020202020204" pitchFamily="34" charset="0"/>
              </a:rPr>
              <a:t>Stand: 31.12. 2019 = 9300 Personen (31.12.2018 = 4300)</a:t>
            </a:r>
            <a:br>
              <a:rPr lang="de-CH" sz="2000" dirty="0">
                <a:latin typeface="Arial" panose="020B0604020202020204" pitchFamily="34" charset="0"/>
                <a:cs typeface="Arial" panose="020B0604020202020204" pitchFamily="34" charset="0"/>
              </a:rPr>
            </a:br>
            <a:r>
              <a:rPr lang="de-CH" sz="2000" dirty="0">
                <a:solidFill>
                  <a:srgbClr val="C00000"/>
                </a:solidFill>
                <a:latin typeface="Arial" panose="020B0604020202020204" pitchFamily="34" charset="0"/>
                <a:cs typeface="Arial" panose="020B0604020202020204" pitchFamily="34" charset="0"/>
              </a:rPr>
              <a:t>Behandlung nur noch im Notfall – Definition «Lebensgefahr»</a:t>
            </a:r>
          </a:p>
          <a:p>
            <a:pPr>
              <a:lnSpc>
                <a:spcPts val="2800"/>
              </a:lnSpc>
              <a:buClr>
                <a:srgbClr val="E90B30"/>
              </a:buClr>
            </a:pPr>
            <a:endParaRPr lang="de-CH" sz="2000" dirty="0">
              <a:solidFill>
                <a:srgbClr val="C0000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6450EB-C9D7-4250-B7BD-F385C5BC453C}"/>
              </a:ext>
            </a:extLst>
          </p:cNvPr>
          <p:cNvPicPr>
            <a:picLocks noChangeAspect="1"/>
          </p:cNvPicPr>
          <p:nvPr/>
        </p:nvPicPr>
        <p:blipFill>
          <a:blip r:embed="rId4"/>
          <a:stretch>
            <a:fillRect/>
          </a:stretch>
        </p:blipFill>
        <p:spPr>
          <a:xfrm>
            <a:off x="803252" y="2316195"/>
            <a:ext cx="5764940" cy="4320000"/>
          </a:xfrm>
          <a:prstGeom prst="rect">
            <a:avLst/>
          </a:prstGeom>
        </p:spPr>
      </p:pic>
    </p:spTree>
    <p:extLst>
      <p:ext uri="{BB962C8B-B14F-4D97-AF65-F5344CB8AC3E}">
        <p14:creationId xmlns:p14="http://schemas.microsoft.com/office/powerpoint/2010/main" val="359221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69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60042" y="1386000"/>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503328"/>
            <a:ext cx="7308384" cy="4878000"/>
          </a:xfrm>
          <a:prstGeom prst="rect">
            <a:avLst/>
          </a:prstGeom>
          <a:noFill/>
        </p:spPr>
        <p:txBody>
          <a:bodyPr wrap="square" rtlCol="0">
            <a:noAutofit/>
          </a:bodyPr>
          <a:lstStyle/>
          <a:p>
            <a:pPr>
              <a:lnSpc>
                <a:spcPts val="2800"/>
              </a:lnSpc>
            </a:pPr>
            <a:r>
              <a:rPr lang="de-CH" sz="3000" b="1" dirty="0">
                <a:latin typeface="Arial" panose="020B0604020202020204" pitchFamily="34" charset="0"/>
                <a:cs typeface="Arial" panose="020B0604020202020204" pitchFamily="34" charset="0"/>
              </a:rPr>
              <a:t>Schwarze Liste </a:t>
            </a:r>
            <a:r>
              <a:rPr lang="de-CH" sz="3000" b="1" dirty="0">
                <a:solidFill>
                  <a:srgbClr val="C00000"/>
                </a:solidFill>
                <a:latin typeface="Arial" panose="020B0604020202020204" pitchFamily="34" charset="0"/>
                <a:cs typeface="Arial" panose="020B0604020202020204" pitchFamily="34" charset="0"/>
              </a:rPr>
              <a:t>Kanton St.Gallen</a:t>
            </a:r>
            <a:br>
              <a:rPr lang="de-CH" sz="3000" b="1" dirty="0">
                <a:latin typeface="Arial" panose="020B0604020202020204" pitchFamily="34" charset="0"/>
                <a:cs typeface="Arial" panose="020B0604020202020204" pitchFamily="34" charset="0"/>
              </a:rPr>
            </a:br>
            <a:r>
              <a:rPr lang="de-CH" sz="2000" u="sng" dirty="0">
                <a:latin typeface="Arial" panose="020B0604020202020204" pitchFamily="34" charset="0"/>
                <a:cs typeface="Arial" panose="020B0604020202020204" pitchFamily="34" charset="0"/>
              </a:rPr>
              <a:t> </a:t>
            </a:r>
          </a:p>
          <a:p>
            <a:pPr marL="176213" indent="-176213">
              <a:lnSpc>
                <a:spcPts val="2800"/>
              </a:lnSpc>
              <a:buClr>
                <a:srgbClr val="E90B30"/>
              </a:buClr>
              <a:buFont typeface="Arial" panose="020B0604020202020204" pitchFamily="34" charset="0"/>
              <a:buChar char="_"/>
            </a:pPr>
            <a:r>
              <a:rPr lang="de-CH" sz="2000" u="sng" dirty="0">
                <a:latin typeface="Arial" panose="020B0604020202020204" pitchFamily="34" charset="0"/>
                <a:cs typeface="Arial" panose="020B0604020202020204" pitchFamily="34" charset="0"/>
              </a:rPr>
              <a:t>Niemand hat Lust, die Krankenkassenprämie nicht zu bezahlen.</a:t>
            </a:r>
            <a:r>
              <a:rPr lang="de-CH" sz="2000" dirty="0">
                <a:latin typeface="Arial" panose="020B0604020202020204" pitchFamily="34" charset="0"/>
                <a:cs typeface="Arial" panose="020B0604020202020204" pitchFamily="34" charset="0"/>
              </a:rPr>
              <a:t> Die Bezahlung ist nicht möglich, weil:</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Betroffenen kommen vielfach aus dem unteren Einkommenssegment.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Schicksalsschlag: Arbeitslosigkeit, Krankheit, Scheidung.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Working Poor und Schulden.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Krankenkassenkosten = über 20% des Lohnes (1996 = 5%).</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89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431320"/>
            <a:ext cx="56522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Sozialberatung</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Schnelle und unbürokratische Überbrückungs-hilfe für Menschen in Notlagen.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Abgabe von Bezugskarten der Lebensmittelabgabestellen.</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Budgetberatung, sozialrechtliche Klärungen.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Wir arbeiten subsidiär = keine finanzielle Unterstützung bei Bezug von Sozialhilfe.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620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60042" y="1386000"/>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412776"/>
            <a:ext cx="7308384" cy="4878000"/>
          </a:xfrm>
          <a:prstGeom prst="rect">
            <a:avLst/>
          </a:prstGeom>
          <a:noFill/>
        </p:spPr>
        <p:txBody>
          <a:bodyPr wrap="square" rtlCol="0">
            <a:noAutofit/>
          </a:bodyPr>
          <a:lstStyle/>
          <a:p>
            <a:pPr>
              <a:lnSpc>
                <a:spcPts val="2800"/>
              </a:lnSpc>
            </a:pPr>
            <a:r>
              <a:rPr lang="de-CH" sz="3000" b="1" dirty="0">
                <a:solidFill>
                  <a:srgbClr val="C00000"/>
                </a:solidFill>
                <a:latin typeface="Arial" panose="020B0604020202020204" pitchFamily="34" charset="0"/>
                <a:cs typeface="Arial" panose="020B0604020202020204" pitchFamily="34" charset="0"/>
              </a:rPr>
              <a:t>Praxisbeispiele - </a:t>
            </a:r>
            <a:r>
              <a:rPr lang="de-CH" sz="3000" b="1" dirty="0">
                <a:latin typeface="Arial" panose="020B0604020202020204" pitchFamily="34" charset="0"/>
                <a:cs typeface="Arial" panose="020B0604020202020204" pitchFamily="34" charset="0"/>
              </a:rPr>
              <a:t>Schwarze Liste </a:t>
            </a:r>
            <a:br>
              <a:rPr lang="de-CH" sz="3000" b="1" dirty="0">
                <a:latin typeface="Arial" panose="020B0604020202020204" pitchFamily="34" charset="0"/>
                <a:cs typeface="Arial" panose="020B0604020202020204" pitchFamily="34" charset="0"/>
              </a:rPr>
            </a:br>
            <a:endParaRPr lang="de-CH" sz="3000" b="1"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Psychisch krank. Erhält keinen Termin beim Psychiater und somit kann der Krankentaggeldversicherung kein Arbeitsunfähigkeitszeugnis vorweisen = kein Einkommen.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Gutartiger Tumor mit Schmerzen = keine Medikamente gegen die Schmerzen, weil der Tumor kein Notfall ist.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Für IV-Leistungen werden medizinische  Abklärungen verlangt. Krankenkasse bezahlt keine Arztkonsultationen oder Therapien. Daher kein «positiver» IV-Entscheid.</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395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60042" y="1386000"/>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020875"/>
            <a:ext cx="7308384" cy="5144429"/>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Praxisbeispiele - </a:t>
            </a:r>
            <a:r>
              <a:rPr lang="de-CH" sz="3000" b="1" dirty="0">
                <a:latin typeface="Arial" panose="020B0604020202020204" pitchFamily="34" charset="0"/>
                <a:cs typeface="Arial" panose="020B0604020202020204" pitchFamily="34" charset="0"/>
              </a:rPr>
              <a:t>Schwarze Liste </a:t>
            </a:r>
            <a:br>
              <a:rPr lang="de-CH" sz="3000" b="1" dirty="0">
                <a:latin typeface="Arial" panose="020B0604020202020204" pitchFamily="34" charset="0"/>
                <a:cs typeface="Arial" panose="020B0604020202020204" pitchFamily="34" charset="0"/>
              </a:rPr>
            </a:br>
            <a:endParaRPr lang="de-CH" sz="3000" b="1"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Geburt im Spital wird seit Gerichtsfall trotzdem finanziert.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HIV infiziert ist kein Notfall = keine Medikamente = Todesfall.</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Psychisch krank. Lohneinbruch und kann KK-Prämie nicht mehr bezahlen. Da sie auf der schwarzen Liste aufgeführt erhält ist, erhält sie keine Termine beim Psychiater. Absturz und erst dann Klinikaufenthalt (Suizidgefahr) = Folgekosten sehr hoch.</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Mann ist für Zahlungen «zuständig» und es stellt sich heraus, dass er seit zwei Jahren die Krankenkassenprämien für die Frau und die Kinder nicht bezahlt hat.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194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60042" y="1386000"/>
            <a:ext cx="7423916" cy="4878000"/>
          </a:xfrm>
          <a:prstGeom prst="rect">
            <a:avLst/>
          </a:prstGeom>
          <a:noFill/>
        </p:spPr>
        <p:txBody>
          <a:bodyPr wrap="square" rtlCol="0">
            <a:noAutofit/>
          </a:bodyPr>
          <a:lstStyle/>
          <a:p>
            <a:pPr>
              <a:lnSpc>
                <a:spcPts val="2800"/>
              </a:lnSpc>
              <a:buClr>
                <a:srgbClr val="E90B30"/>
              </a:buCl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6" name="Textfeld 5"/>
          <p:cNvSpPr txBox="1">
            <a:spLocks noChangeAspect="1"/>
          </p:cNvSpPr>
          <p:nvPr/>
        </p:nvSpPr>
        <p:spPr>
          <a:xfrm>
            <a:off x="720000" y="1575336"/>
            <a:ext cx="6156256" cy="4878000"/>
          </a:xfrm>
          <a:prstGeom prst="rect">
            <a:avLst/>
          </a:prstGeom>
          <a:noFill/>
        </p:spPr>
        <p:txBody>
          <a:bodyPr wrap="square" rtlCol="0">
            <a:noAutofit/>
          </a:bodyPr>
          <a:lstStyle/>
          <a:p>
            <a:pPr>
              <a:lnSpc>
                <a:spcPts val="2800"/>
              </a:lnSpc>
            </a:pPr>
            <a:r>
              <a:rPr lang="de-CH" sz="3000" b="1" dirty="0">
                <a:latin typeface="Arial" panose="020B0604020202020204" pitchFamily="34" charset="0"/>
                <a:cs typeface="Arial" panose="020B0604020202020204" pitchFamily="34" charset="0"/>
              </a:rPr>
              <a:t>Schwarze Liste </a:t>
            </a:r>
            <a:r>
              <a:rPr lang="de-CH" sz="3000" b="1" dirty="0">
                <a:solidFill>
                  <a:srgbClr val="C00000"/>
                </a:solidFill>
                <a:latin typeface="Arial" panose="020B0604020202020204" pitchFamily="34" charset="0"/>
                <a:cs typeface="Arial" panose="020B0604020202020204" pitchFamily="34" charset="0"/>
              </a:rPr>
              <a:t>Kanton St.Gallen</a:t>
            </a:r>
            <a:br>
              <a:rPr lang="de-CH" sz="3000" b="1" dirty="0">
                <a:latin typeface="Arial" panose="020B0604020202020204" pitchFamily="34" charset="0"/>
                <a:cs typeface="Arial" panose="020B0604020202020204" pitchFamily="34" charset="0"/>
              </a:rPr>
            </a:br>
            <a:endParaRPr lang="de-CH" sz="2000" u="sng"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durch die schwarze Liste verursachten Folgekosten sind massiv.</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Menschen werden noch kränker, weil sie keine Behandlung erhalten.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b="1" dirty="0">
                <a:latin typeface="Arial" panose="020B0604020202020204" pitchFamily="34" charset="0"/>
                <a:cs typeface="Arial" panose="020B0604020202020204" pitchFamily="34" charset="0"/>
              </a:rPr>
              <a:t>Wir haben gewisse Hoffnungen, dass diese Liste nächstens abgeschafft wird.</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508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 y="35812"/>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27584" y="1025812"/>
            <a:ext cx="720080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Problematik</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Krankenkasse ist nicht im Warenkorb beinhaltet = nicht teuerungsrelevant.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Auszahlung der Prämienverbilligung erfolgt vielfach erst im Mai/Juni. Bis dahin muss die volle Prämie bezahlt werden.</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Prämienverbilligung wird vom Kanton gekürzt und immer weniger Menschen erhalten ordentliche Prämienverbilligung.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Ergänzungsleistung (EL) und Sozialhilfe beziehen einen immer grösseren Teil aus dem «Prämienverbilligungstopf» und es bleibt weniger für die ordentliche Prämienverbilligung übrig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317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30027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Sozialpolitische Arbeit</a:t>
            </a: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828106"/>
            <a:ext cx="5184576" cy="29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6578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99592" y="1575336"/>
            <a:ext cx="56886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Sozialpolitische Arbeit der Caritas generell</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Sozialpolitik ist ein Mittel um Armut zu bekämpfen.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Rahmenbedingungen für armutsbetroffene Menschen verbessern.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Prävention fördern.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Das Thema «Armut» wird gesellschaftlich vermehrt wahrgenommen und thematisiert.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85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76</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99592" y="1340768"/>
            <a:ext cx="684076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Sozialpolitische Arbeit der Caritas</a:t>
            </a:r>
          </a:p>
          <a:p>
            <a:pPr>
              <a:lnSpc>
                <a:spcPts val="2800"/>
              </a:lnSpc>
            </a:pPr>
            <a:r>
              <a:rPr lang="de-CH" sz="3000" b="1" dirty="0">
                <a:solidFill>
                  <a:srgbClr val="E90B30"/>
                </a:solidFill>
                <a:latin typeface="Arial" panose="020B0604020202020204" pitchFamily="34" charset="0"/>
                <a:cs typeface="Arial" panose="020B0604020202020204" pitchFamily="34" charset="0"/>
              </a:rPr>
              <a:t> </a:t>
            </a:r>
          </a:p>
          <a:p>
            <a:pPr>
              <a:lnSpc>
                <a:spcPts val="2800"/>
              </a:lnSpc>
            </a:pPr>
            <a:r>
              <a:rPr lang="de-CH" sz="3000" b="1" dirty="0">
                <a:solidFill>
                  <a:srgbClr val="E90B30"/>
                </a:solidFill>
                <a:latin typeface="Arial" panose="020B0604020202020204" pitchFamily="34" charset="0"/>
                <a:cs typeface="Arial" panose="020B0604020202020204" pitchFamily="34" charset="0"/>
              </a:rPr>
              <a:t>Schwerpunkte - Ziele</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Schwarze Liste abschaffen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(Einführung eines Fallmanagement).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Ordentliche Prämienverbilligung erhöhen.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Sozialhilfe: Stopp dem Abbau/Kürzung.</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Sozialhilfe: Mietansätze der Gemeinden erhöhen.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003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77</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516296" cy="72888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Gesellschaftliche Werthaltung</a:t>
            </a: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2050" name="Picture 2" descr="Bildergebnis fÃ¼r gesellschaft geld">
            <a:extLst>
              <a:ext uri="{FF2B5EF4-FFF2-40B4-BE49-F238E27FC236}">
                <a16:creationId xmlns:a16="http://schemas.microsoft.com/office/drawing/2014/main" id="{5C204991-9359-428D-BF1B-92F3070D7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52" y="2374881"/>
            <a:ext cx="289484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gebnis fÃ¼r lebensqualitÃ¤t">
            <a:extLst>
              <a:ext uri="{FF2B5EF4-FFF2-40B4-BE49-F238E27FC236}">
                <a16:creationId xmlns:a16="http://schemas.microsoft.com/office/drawing/2014/main" id="{04FE9F2E-DEB5-44CF-9080-AE77143F7F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4495" y="3861288"/>
            <a:ext cx="323831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1994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78</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22826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Gesellschaftliche Werthaltung</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wird vielfach nur mit «zu wenig Geld haben» in Verbindung gebracht.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ist aber mehr als nur wenig Geld haben.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b="1" dirty="0">
                <a:solidFill>
                  <a:srgbClr val="CC0000"/>
                </a:solidFill>
                <a:latin typeface="Arial" panose="020B0604020202020204" pitchFamily="34" charset="0"/>
                <a:cs typeface="Arial" panose="020B0604020202020204" pitchFamily="34" charset="0"/>
              </a:rPr>
              <a:t>Die sozialen und gesundheitlichen Aspekte gehen vergessen, sind aber überlebens- und lebenswichtig.</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294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79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9402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Lebensqualität</a:t>
            </a:r>
          </a:p>
          <a:p>
            <a:pPr marL="176213" indent="-176213">
              <a:lnSpc>
                <a:spcPts val="2800"/>
              </a:lnSpc>
              <a:buClr>
                <a:srgbClr val="E90B30"/>
              </a:buClr>
              <a:buFont typeface="Arial" panose="020B0604020202020204" pitchFamily="34" charset="0"/>
              <a:buChar char="_"/>
            </a:pPr>
            <a:r>
              <a:rPr lang="de-CH" sz="2000" dirty="0">
                <a:solidFill>
                  <a:srgbClr val="E90B30"/>
                </a:solidFill>
                <a:latin typeface="Arial" panose="020B0604020202020204" pitchFamily="34" charset="0"/>
                <a:cs typeface="Arial" panose="020B0604020202020204" pitchFamily="34" charset="0"/>
              </a:rPr>
              <a:t>Was bedeutet für Sie Lebensqualität?</a:t>
            </a: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709312"/>
            <a:ext cx="5287869" cy="35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29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a:t>
            </a:fld>
            <a:endParaRPr lang="de-CH" sz="1600" dirty="0">
              <a:solidFill>
                <a:srgbClr val="E90B30"/>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6DF9FEF3-30A1-4A3B-A03B-71DDABA415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9544519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80</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66031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Was ist Lebensqualität ?</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Gesundheit.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Ausreichendes Einkommen = sich keine Sorgen machen.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befriedigende Arbeit.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Zugang zu Kommunikationsmöglichkeiten.</a:t>
            </a: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8084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81</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79621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Was ist Lebensqualität ?</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Intakte Familie. </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Soziale Beziehungen/Kontakte – Freunde.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Alterssicherheit – keine Sorgen machen.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Sport, Freizeitaktivitäten, Ferien.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r>
              <a:rPr lang="de-CH" sz="2000" b="1" dirty="0">
                <a:solidFill>
                  <a:srgbClr val="C00000"/>
                </a:solidFill>
                <a:latin typeface="Arial" panose="020B0604020202020204" pitchFamily="34" charset="0"/>
                <a:cs typeface="Arial" panose="020B0604020202020204" pitchFamily="34" charset="0"/>
              </a:rPr>
              <a:t> </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918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82</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5940232"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Auswirkungen von Armut</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20888"/>
            <a:ext cx="519015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9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83</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836712"/>
            <a:ext cx="601224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Armut</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bedeutet vielfach Einsamkeit und Isolation.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belastet die Beziehung.</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macht müde.</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beeinträchtigt das Selbstwertgefühl.</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Armut verunmöglicht vielfach Bildung.</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Menschen, welche in Armut leben, werden vermehrt krank.</a:t>
            </a: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1C1214E1-3F8D-4479-ABB8-89432EFCD2AF}"/>
              </a:ext>
            </a:extLst>
          </p:cNvPr>
          <p:cNvSpPr/>
          <p:nvPr/>
        </p:nvSpPr>
        <p:spPr>
          <a:xfrm>
            <a:off x="899592" y="6091613"/>
            <a:ext cx="5688632" cy="369332"/>
          </a:xfrm>
          <a:prstGeom prst="rect">
            <a:avLst/>
          </a:prstGeom>
        </p:spPr>
        <p:txBody>
          <a:bodyPr wrap="square">
            <a:spAutoFit/>
          </a:bodyPr>
          <a:lstStyle/>
          <a:p>
            <a:r>
              <a:rPr lang="de-CH" b="1" dirty="0">
                <a:solidFill>
                  <a:srgbClr val="C00000"/>
                </a:solidFill>
                <a:latin typeface="Arial" panose="020B0604020202020204" pitchFamily="34" charset="0"/>
                <a:cs typeface="Arial" panose="020B0604020202020204" pitchFamily="34" charset="0"/>
              </a:rPr>
              <a:t>Einsamkeit macht krank. </a:t>
            </a:r>
            <a:endParaRPr lang="de-CH" dirty="0"/>
          </a:p>
        </p:txBody>
      </p:sp>
    </p:spTree>
    <p:extLst>
      <p:ext uri="{BB962C8B-B14F-4D97-AF65-F5344CB8AC3E}">
        <p14:creationId xmlns:p14="http://schemas.microsoft.com/office/powerpoint/2010/main" val="4293268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84</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836712"/>
            <a:ext cx="6156256" cy="5310048"/>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Wussten Sie, dass arme Kinder und Jugendliche</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Weniger soziale Kontakte und weniger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Freunde als andere Gleichalterige haben.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Auf Geburtstagsgeschenke verzichten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müssen und nicht zu Geburtstagsfesten  </a:t>
            </a:r>
            <a:br>
              <a:rPr lang="de-CH" sz="2000" dirty="0">
                <a:latin typeface="Arial" panose="020B0604020202020204" pitchFamily="34" charset="0"/>
                <a:cs typeface="Arial" panose="020B0604020202020204" pitchFamily="34" charset="0"/>
              </a:rPr>
            </a:br>
            <a:r>
              <a:rPr lang="de-CH" sz="2000" dirty="0">
                <a:latin typeface="Arial" panose="020B0604020202020204" pitchFamily="34" charset="0"/>
                <a:cs typeface="Arial" panose="020B0604020202020204" pitchFamily="34" charset="0"/>
              </a:rPr>
              <a:t>eingeladen werden.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Schlechtere Aussichten in ihrer schulischen und beruflichen Ausbildung haben. Armut wird «</a:t>
            </a:r>
            <a:r>
              <a:rPr lang="de-CH" sz="2000" dirty="0" err="1">
                <a:latin typeface="Arial" panose="020B0604020202020204" pitchFamily="34" charset="0"/>
                <a:cs typeface="Arial" panose="020B0604020202020204" pitchFamily="34" charset="0"/>
              </a:rPr>
              <a:t>ver</a:t>
            </a:r>
            <a:r>
              <a:rPr lang="de-CH" sz="2000" dirty="0">
                <a:latin typeface="Arial" panose="020B0604020202020204" pitchFamily="34" charset="0"/>
                <a:cs typeface="Arial" panose="020B0604020202020204" pitchFamily="34" charset="0"/>
              </a:rPr>
              <a:t>-erbt».</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Häufiger krank werden und anfälliger  beispiels-weise für Infektionen, Karies und Asthma sind</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3074" name="Picture 2" descr="Bildergebnis für einsames kind">
            <a:extLst>
              <a:ext uri="{FF2B5EF4-FFF2-40B4-BE49-F238E27FC236}">
                <a16:creationId xmlns:a16="http://schemas.microsoft.com/office/drawing/2014/main" id="{7D88F83D-FE09-43B3-B73B-FF004AE4F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852936"/>
            <a:ext cx="2560933"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302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85</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899592" y="1647344"/>
            <a:ext cx="6840760"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Fach- und Armutsbericht 2018</a:t>
            </a:r>
          </a:p>
          <a:p>
            <a:pPr>
              <a:lnSpc>
                <a:spcPts val="2800"/>
              </a:lnSpc>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4E4709EA-90C9-40C8-92CB-B8DEAEF8F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20" y="2234674"/>
            <a:ext cx="3053077" cy="4320000"/>
          </a:xfrm>
          <a:prstGeom prst="rect">
            <a:avLst/>
          </a:prstGeom>
        </p:spPr>
      </p:pic>
    </p:spTree>
    <p:extLst>
      <p:ext uri="{BB962C8B-B14F-4D97-AF65-F5344CB8AC3E}">
        <p14:creationId xmlns:p14="http://schemas.microsoft.com/office/powerpoint/2010/main" val="944019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86</a:t>
            </a:fld>
            <a:endParaRPr lang="de-CH" sz="1600" dirty="0">
              <a:solidFill>
                <a:srgbClr val="E90B30"/>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0A6FE4D8-E1F8-4F28-9F76-A48DEDA01E7E}"/>
              </a:ext>
            </a:extLst>
          </p:cNvPr>
          <p:cNvSpPr txBox="1">
            <a:spLocks noChangeAspect="1"/>
          </p:cNvSpPr>
          <p:nvPr/>
        </p:nvSpPr>
        <p:spPr>
          <a:xfrm>
            <a:off x="720000" y="1620000"/>
            <a:ext cx="6156256"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Fazit</a:t>
            </a:r>
          </a:p>
          <a:p>
            <a:pPr marL="176213" indent="-176213">
              <a:lnSpc>
                <a:spcPts val="2800"/>
              </a:lnSpc>
              <a:buClr>
                <a:srgbClr val="E90B30"/>
              </a:buClr>
              <a:buFont typeface="Arial" panose="020B0604020202020204" pitchFamily="34" charset="0"/>
              <a:buChar char="_"/>
            </a:pPr>
            <a:endParaRPr lang="de-CH" sz="32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Rahmenbedingungen für armutsbetroffene Menschen  müssen verbessert werden; Armut muss vermieden und nicht erst bekämpft werden!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C4107FDA-FB23-4FD3-A140-72C0308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3717032"/>
            <a:ext cx="4320480" cy="2880319"/>
          </a:xfrm>
          <a:prstGeom prst="rect">
            <a:avLst/>
          </a:prstGeom>
        </p:spPr>
      </p:pic>
    </p:spTree>
    <p:extLst>
      <p:ext uri="{BB962C8B-B14F-4D97-AF65-F5344CB8AC3E}">
        <p14:creationId xmlns:p14="http://schemas.microsoft.com/office/powerpoint/2010/main" val="952299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F7662EE-ABE5-4C7A-BED9-A1C0569B6949}"/>
              </a:ext>
            </a:extLst>
          </p:cNvPr>
          <p:cNvSpPr>
            <a:spLocks noGrp="1"/>
          </p:cNvSpPr>
          <p:nvPr>
            <p:ph type="sldNum" sz="quarter" idx="12"/>
          </p:nvPr>
        </p:nvSpPr>
        <p:spPr/>
        <p:txBody>
          <a:bodyPr/>
          <a:lstStyle/>
          <a:p>
            <a:fld id="{218E8E7C-A276-4155-BE0E-D5271D5E380C}" type="slidenum">
              <a:rPr lang="de-CH" smtClean="0"/>
              <a:t>87</a:t>
            </a:fld>
            <a:endParaRPr lang="de-CH" dirty="0"/>
          </a:p>
        </p:txBody>
      </p:sp>
      <p:pic>
        <p:nvPicPr>
          <p:cNvPr id="10" name="Grafik 9">
            <a:extLst>
              <a:ext uri="{FF2B5EF4-FFF2-40B4-BE49-F238E27FC236}">
                <a16:creationId xmlns:a16="http://schemas.microsoft.com/office/drawing/2014/main" id="{EDB698BC-8004-415D-86B7-A0C80B2F87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1" y="0"/>
            <a:ext cx="9144000" cy="6858000"/>
          </a:xfrm>
          <a:prstGeom prst="rect">
            <a:avLst/>
          </a:prstGeom>
        </p:spPr>
      </p:pic>
    </p:spTree>
    <p:extLst>
      <p:ext uri="{BB962C8B-B14F-4D97-AF65-F5344CB8AC3E}">
        <p14:creationId xmlns:p14="http://schemas.microsoft.com/office/powerpoint/2010/main" val="1609781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88</a:t>
            </a:fld>
            <a:endParaRPr lang="de-CH" sz="1600" dirty="0">
              <a:solidFill>
                <a:srgbClr val="E90B3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BB60E50-E11C-440E-A829-F42A14AE5D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553754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liennummernplatzhalter 4"/>
          <p:cNvSpPr>
            <a:spLocks noGrp="1"/>
          </p:cNvSpPr>
          <p:nvPr>
            <p:ph type="sldNum" sz="quarter" idx="12"/>
          </p:nvPr>
        </p:nvSpPr>
        <p:spPr>
          <a:xfrm>
            <a:off x="8234064" y="6264000"/>
            <a:ext cx="658416" cy="365125"/>
          </a:xfrm>
        </p:spPr>
        <p:txBody>
          <a:bodyPr/>
          <a:lstStyle/>
          <a:p>
            <a:pPr algn="r"/>
            <a:fld id="{218E8E7C-A276-4155-BE0E-D5271D5E380C}" type="slidenum">
              <a:rPr lang="de-CH" sz="1600" smtClean="0">
                <a:solidFill>
                  <a:srgbClr val="E90B30"/>
                </a:solidFill>
                <a:latin typeface="Arial" panose="020B0604020202020204" pitchFamily="34" charset="0"/>
                <a:cs typeface="Arial" panose="020B0604020202020204" pitchFamily="34" charset="0"/>
              </a:rPr>
              <a:pPr algn="r"/>
              <a:t>9</a:t>
            </a:fld>
            <a:endParaRPr lang="de-CH" sz="1600" dirty="0">
              <a:solidFill>
                <a:srgbClr val="E90B30"/>
              </a:solidFill>
              <a:latin typeface="Arial" panose="020B0604020202020204" pitchFamily="34" charset="0"/>
              <a:cs typeface="Arial" panose="020B0604020202020204" pitchFamily="34" charset="0"/>
            </a:endParaRPr>
          </a:p>
        </p:txBody>
      </p:sp>
      <p:sp>
        <p:nvSpPr>
          <p:cNvPr id="4" name="Textfeld 3"/>
          <p:cNvSpPr txBox="1">
            <a:spLocks noChangeAspect="1"/>
          </p:cNvSpPr>
          <p:nvPr/>
        </p:nvSpPr>
        <p:spPr>
          <a:xfrm>
            <a:off x="720000" y="1620000"/>
            <a:ext cx="6228264" cy="4878000"/>
          </a:xfrm>
          <a:prstGeom prst="rect">
            <a:avLst/>
          </a:prstGeom>
          <a:noFill/>
        </p:spPr>
        <p:txBody>
          <a:bodyPr wrap="square" rtlCol="0">
            <a:noAutofit/>
          </a:bodyPr>
          <a:lstStyle/>
          <a:p>
            <a:pPr>
              <a:lnSpc>
                <a:spcPts val="2800"/>
              </a:lnSpc>
            </a:pPr>
            <a:r>
              <a:rPr lang="de-CH" sz="3000" b="1" dirty="0">
                <a:solidFill>
                  <a:srgbClr val="E90B30"/>
                </a:solidFill>
                <a:latin typeface="Arial" panose="020B0604020202020204" pitchFamily="34" charset="0"/>
                <a:cs typeface="Arial" panose="020B0604020202020204" pitchFamily="34" charset="0"/>
              </a:rPr>
              <a:t>Schuldenberatung</a:t>
            </a:r>
          </a:p>
          <a:p>
            <a:pPr marL="176213" indent="-176213">
              <a:lnSpc>
                <a:spcPts val="2800"/>
              </a:lnSpc>
              <a:buClr>
                <a:srgbClr val="E90B30"/>
              </a:buClr>
              <a:buFont typeface="Arial" panose="020B0604020202020204" pitchFamily="34" charset="0"/>
              <a:buChar char="_"/>
            </a:pPr>
            <a:endParaRPr lang="de-CH" sz="2000" dirty="0">
              <a:solidFill>
                <a:srgbClr val="E90B30"/>
              </a:solidFill>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Die Verschuldungs-Geschichte aufarbeiten und verstehen.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IST- Aufnahme – Übersicht über die Verschuldungs-situation erhalten.</a:t>
            </a:r>
            <a:br>
              <a:rPr lang="de-CH" sz="2000" dirty="0">
                <a:latin typeface="Arial" panose="020B0604020202020204" pitchFamily="34" charset="0"/>
                <a:cs typeface="Arial" panose="020B0604020202020204" pitchFamily="34" charset="0"/>
              </a:rPr>
            </a:b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Aufräumen, ordnen und priorisieren.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r>
              <a:rPr lang="de-CH" sz="2000" dirty="0">
                <a:latin typeface="Arial" panose="020B0604020202020204" pitchFamily="34" charset="0"/>
                <a:cs typeface="Arial" panose="020B0604020202020204" pitchFamily="34" charset="0"/>
              </a:rPr>
              <a:t>Weitere Schritte einleiten.</a:t>
            </a: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marL="176213" indent="-176213">
              <a:lnSpc>
                <a:spcPts val="2800"/>
              </a:lnSpc>
              <a:buClr>
                <a:srgbClr val="E90B30"/>
              </a:buClr>
              <a:buFont typeface="Arial" panose="020B0604020202020204" pitchFamily="34" charset="0"/>
              <a:buChar char="_"/>
            </a:pPr>
            <a:endParaRPr lang="de-CH" sz="2000" dirty="0">
              <a:latin typeface="Arial" panose="020B0604020202020204" pitchFamily="34" charset="0"/>
              <a:cs typeface="Arial" panose="020B0604020202020204" pitchFamily="34" charset="0"/>
            </a:endParaRPr>
          </a:p>
          <a:p>
            <a:pPr>
              <a:lnSpc>
                <a:spcPts val="2800"/>
              </a:lnSpc>
              <a:buClr>
                <a:srgbClr val="E90B30"/>
              </a:buCl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marL="342900" indent="-342900">
              <a:lnSpc>
                <a:spcPts val="2800"/>
              </a:lnSpc>
              <a:buClr>
                <a:srgbClr val="E90B30"/>
              </a:buClr>
              <a:buFont typeface="Arial" panose="020B0604020202020204" pitchFamily="34" charset="0"/>
              <a:buChar char="‗"/>
            </a:pPr>
            <a:endParaRPr lang="de-CH" sz="2000" dirty="0">
              <a:solidFill>
                <a:srgbClr val="E90B30"/>
              </a:solidFill>
              <a:latin typeface="Arial" panose="020B0604020202020204" pitchFamily="34" charset="0"/>
              <a:cs typeface="Arial" panose="020B0604020202020204" pitchFamily="34" charset="0"/>
            </a:endParaRPr>
          </a:p>
          <a:p>
            <a:pPr>
              <a:lnSpc>
                <a:spcPts val="2800"/>
              </a:lnSpc>
            </a:pPr>
            <a:endParaRPr lang="de-CH" sz="2000" dirty="0">
              <a:solidFill>
                <a:srgbClr val="E90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872277"/>
      </p:ext>
    </p:extLst>
  </p:cSld>
  <p:clrMapOvr>
    <a:masterClrMapping/>
  </p:clrMapOvr>
</p:sld>
</file>

<file path=ppt/theme/theme1.xml><?xml version="1.0" encoding="utf-8"?>
<a:theme xmlns:a="http://schemas.openxmlformats.org/drawingml/2006/main" name="csg_pp_RZ">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0949449CD83A44CA55159D492C50458" ma:contentTypeVersion="12" ma:contentTypeDescription="Ein neues Dokument erstellen." ma:contentTypeScope="" ma:versionID="5b70dbf938775d04cb46989ea17ec1ea">
  <xsd:schema xmlns:xsd="http://www.w3.org/2001/XMLSchema" xmlns:xs="http://www.w3.org/2001/XMLSchema" xmlns:p="http://schemas.microsoft.com/office/2006/metadata/properties" xmlns:ns2="be879a52-c835-4678-a9d9-41869c4286ae" xmlns:ns3="977e4f7a-e1d6-4b4a-82a4-a6b1bbeb5fb0" targetNamespace="http://schemas.microsoft.com/office/2006/metadata/properties" ma:root="true" ma:fieldsID="22a90603575ae3cacc56ec7f4cae5dcf" ns2:_="" ns3:_="">
    <xsd:import namespace="be879a52-c835-4678-a9d9-41869c4286ae"/>
    <xsd:import namespace="977e4f7a-e1d6-4b4a-82a4-a6b1bbeb5f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879a52-c835-4678-a9d9-41869c4286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7e4f7a-e1d6-4b4a-82a4-a6b1bbeb5fb0"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AAC0E5-BC73-4C06-AB41-01EC5D7DD888}">
  <ds:schemaRefs>
    <ds:schemaRef ds:uri="http://purl.org/dc/dcmitype/"/>
    <ds:schemaRef ds:uri="http://schemas.microsoft.com/office/2006/documentManagement/types"/>
    <ds:schemaRef ds:uri="be879a52-c835-4678-a9d9-41869c4286ae"/>
    <ds:schemaRef ds:uri="http://purl.org/dc/elements/1.1/"/>
    <ds:schemaRef ds:uri="http://schemas.microsoft.com/office/2006/metadata/properties"/>
    <ds:schemaRef ds:uri="977e4f7a-e1d6-4b4a-82a4-a6b1bbeb5fb0"/>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C2B1860-94A5-441F-8C13-0A1252F2A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879a52-c835-4678-a9d9-41869c4286ae"/>
    <ds:schemaRef ds:uri="977e4f7a-e1d6-4b4a-82a4-a6b1bbeb5f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CD4229-BF17-4E96-B4F0-3504EB95B5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3225</Words>
  <Application>Microsoft Office PowerPoint</Application>
  <PresentationFormat>Bildschirmpräsentation (4:3)</PresentationFormat>
  <Paragraphs>1184</Paragraphs>
  <Slides>88</Slides>
  <Notes>87</Notes>
  <HiddenSlides>0</HiddenSlides>
  <MMClips>0</MMClips>
  <ScaleCrop>false</ScaleCrop>
  <HeadingPairs>
    <vt:vector size="8" baseType="variant">
      <vt:variant>
        <vt:lpstr>Verwendete Schriftarten</vt:lpstr>
      </vt:variant>
      <vt:variant>
        <vt:i4>2</vt:i4>
      </vt:variant>
      <vt:variant>
        <vt:lpstr>Design</vt:lpstr>
      </vt:variant>
      <vt:variant>
        <vt:i4>1</vt:i4>
      </vt:variant>
      <vt:variant>
        <vt:lpstr>Eingebettete OLE-Server</vt:lpstr>
      </vt:variant>
      <vt:variant>
        <vt:i4>1</vt:i4>
      </vt:variant>
      <vt:variant>
        <vt:lpstr>Folientitel</vt:lpstr>
      </vt:variant>
      <vt:variant>
        <vt:i4>88</vt:i4>
      </vt:variant>
    </vt:vector>
  </HeadingPairs>
  <TitlesOfParts>
    <vt:vector size="92" baseType="lpstr">
      <vt:lpstr>Arial</vt:lpstr>
      <vt:lpstr>Calibri</vt:lpstr>
      <vt:lpstr>csg_pp_RZ</vt:lpstr>
      <vt:lpstr>Worksheet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Rita  Bolt</dc:creator>
  <cp:lastModifiedBy>Oliveras Pedro KSW</cp:lastModifiedBy>
  <cp:revision>254</cp:revision>
  <cp:lastPrinted>2021-01-11T14:22:36Z</cp:lastPrinted>
  <dcterms:created xsi:type="dcterms:W3CDTF">2013-08-28T10:06:08Z</dcterms:created>
  <dcterms:modified xsi:type="dcterms:W3CDTF">2021-01-13T16:15:40Z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0x01010080949449CD83A44CA55159D492C50458</vt:lpwstr>
  </property>
</Properties>
</file>